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handoutMasterIdLst>
    <p:handoutMasterId r:id="rId48"/>
  </p:handoutMasterIdLst>
  <p:sldIdLst>
    <p:sldId id="293" r:id="rId2"/>
    <p:sldId id="317" r:id="rId3"/>
    <p:sldId id="335" r:id="rId4"/>
    <p:sldId id="310" r:id="rId5"/>
    <p:sldId id="333" r:id="rId6"/>
    <p:sldId id="262" r:id="rId7"/>
    <p:sldId id="294" r:id="rId8"/>
    <p:sldId id="298" r:id="rId9"/>
    <p:sldId id="299" r:id="rId10"/>
    <p:sldId id="300" r:id="rId11"/>
    <p:sldId id="301" r:id="rId12"/>
    <p:sldId id="347" r:id="rId13"/>
    <p:sldId id="302" r:id="rId14"/>
    <p:sldId id="303" r:id="rId15"/>
    <p:sldId id="304" r:id="rId16"/>
    <p:sldId id="305" r:id="rId17"/>
    <p:sldId id="306" r:id="rId18"/>
    <p:sldId id="309" r:id="rId19"/>
    <p:sldId id="308" r:id="rId20"/>
    <p:sldId id="311" r:id="rId21"/>
    <p:sldId id="312" r:id="rId22"/>
    <p:sldId id="350" r:id="rId23"/>
    <p:sldId id="337" r:id="rId24"/>
    <p:sldId id="342" r:id="rId25"/>
    <p:sldId id="344" r:id="rId26"/>
    <p:sldId id="346" r:id="rId27"/>
    <p:sldId id="349" r:id="rId28"/>
    <p:sldId id="313" r:id="rId29"/>
    <p:sldId id="314" r:id="rId30"/>
    <p:sldId id="334" r:id="rId31"/>
    <p:sldId id="322" r:id="rId32"/>
    <p:sldId id="336" r:id="rId33"/>
    <p:sldId id="332" r:id="rId34"/>
    <p:sldId id="321" r:id="rId35"/>
    <p:sldId id="329" r:id="rId36"/>
    <p:sldId id="330" r:id="rId37"/>
    <p:sldId id="331" r:id="rId38"/>
    <p:sldId id="348" r:id="rId39"/>
    <p:sldId id="323" r:id="rId40"/>
    <p:sldId id="324" r:id="rId41"/>
    <p:sldId id="316" r:id="rId42"/>
    <p:sldId id="325" r:id="rId43"/>
    <p:sldId id="326" r:id="rId44"/>
    <p:sldId id="327" r:id="rId45"/>
    <p:sldId id="328" r:id="rId46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973" y="-2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506203473945738"/>
          <c:y val="2.150537634408603E-2"/>
          <c:w val="0.63399503722085127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00"/>
            </a:solidFill>
            <a:ln w="11851"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00000"/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FF"/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  <a:ln w="35554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 w="3565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3703">
                <a:noFill/>
              </a:ln>
            </c:spPr>
            <c:txPr>
              <a:bodyPr/>
              <a:lstStyle/>
              <a:p>
                <a:pPr>
                  <a:defRPr sz="2246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DEPARTEMENT</c:v>
                </c:pt>
                <c:pt idx="2">
                  <c:v>REGION</c:v>
                </c:pt>
                <c:pt idx="3">
                  <c:v>NATIONAL</c:v>
                </c:pt>
                <c:pt idx="4">
                  <c:v>BEAULIEU</c:v>
                </c:pt>
                <c:pt idx="5">
                  <c:v>MAZIERES</c:v>
                </c:pt>
                <c:pt idx="6">
                  <c:v>ST GEORGES</c:v>
                </c:pt>
                <c:pt idx="7">
                  <c:v>ST PARDOUX</c:v>
                </c:pt>
                <c:pt idx="8">
                  <c:v>VERRUYES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212</c:v>
                </c:pt>
                <c:pt idx="1">
                  <c:v>229</c:v>
                </c:pt>
                <c:pt idx="2">
                  <c:v>250</c:v>
                </c:pt>
                <c:pt idx="3">
                  <c:v>240</c:v>
                </c:pt>
                <c:pt idx="4">
                  <c:v>234</c:v>
                </c:pt>
                <c:pt idx="5">
                  <c:v>237</c:v>
                </c:pt>
                <c:pt idx="6">
                  <c:v>169</c:v>
                </c:pt>
                <c:pt idx="7">
                  <c:v>189</c:v>
                </c:pt>
                <c:pt idx="8">
                  <c:v>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501376"/>
        <c:axId val="121408320"/>
      </c:barChart>
      <c:catAx>
        <c:axId val="385013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55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2"/>
            </a:pPr>
            <a:endParaRPr lang="fr-FR"/>
          </a:p>
        </c:txPr>
        <c:crossAx val="121408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408320"/>
        <c:scaling>
          <c:orientation val="minMax"/>
        </c:scaling>
        <c:delete val="0"/>
        <c:axPos val="b"/>
        <c:majorGridlines>
          <c:spPr>
            <a:ln w="296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55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72"/>
            </a:pPr>
            <a:endParaRPr lang="fr-FR"/>
          </a:p>
        </c:txPr>
        <c:crossAx val="38501376"/>
        <c:crosses val="autoZero"/>
        <c:crossBetween val="between"/>
      </c:valAx>
      <c:spPr>
        <a:noFill/>
        <a:ln w="2377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5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8482068390325"/>
          <c:y val="6.8918918918918909E-2"/>
          <c:w val="0.84987489574645536"/>
          <c:h val="0.822972972972973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diamond"/>
            <c:size val="14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numFmt formatCode="#,##0" sourceLinked="0"/>
            <c:spPr>
              <a:noFill/>
              <a:ln w="15906">
                <a:noFill/>
              </a:ln>
            </c:spPr>
            <c:txPr>
              <a:bodyPr rot="-5400000" vert="horz"/>
              <a:lstStyle/>
              <a:p>
                <a:pPr algn="ctr">
                  <a:defRPr sz="2000" b="1" i="0" u="none" strike="noStrike" baseline="0">
                    <a:solidFill>
                      <a:schemeClr val="accent6">
                        <a:lumMod val="50000"/>
                      </a:schemeClr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12900</c:v>
                </c:pt>
                <c:pt idx="1">
                  <c:v>15030</c:v>
                </c:pt>
                <c:pt idx="2">
                  <c:v>18606</c:v>
                </c:pt>
                <c:pt idx="3">
                  <c:v>20157</c:v>
                </c:pt>
                <c:pt idx="4">
                  <c:v>22613</c:v>
                </c:pt>
                <c:pt idx="5">
                  <c:v>17169</c:v>
                </c:pt>
                <c:pt idx="6">
                  <c:v>15785</c:v>
                </c:pt>
                <c:pt idx="7">
                  <c:v>11976</c:v>
                </c:pt>
                <c:pt idx="8">
                  <c:v>13713</c:v>
                </c:pt>
                <c:pt idx="9">
                  <c:v>17154</c:v>
                </c:pt>
                <c:pt idx="10">
                  <c:v>16210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9809408"/>
        <c:axId val="31440192"/>
      </c:lineChart>
      <c:catAx>
        <c:axId val="209809408"/>
        <c:scaling>
          <c:orientation val="minMax"/>
        </c:scaling>
        <c:delete val="0"/>
        <c:axPos val="b"/>
        <c:majorGridlines>
          <c:spPr>
            <a:ln w="198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0">
            <a:solidFill>
              <a:schemeClr val="accent6">
                <a:lumMod val="50000"/>
              </a:schemeClr>
            </a:solidFill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chemeClr val="accent6">
                    <a:lumMod val="50000"/>
                  </a:schemeClr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3144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440192"/>
        <c:scaling>
          <c:orientation val="minMax"/>
          <c:max val="26000"/>
          <c:min val="1000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4925">
            <a:solidFill>
              <a:schemeClr val="accent6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53" b="1" i="0" u="none" strike="noStrike" baseline="0">
                <a:solidFill>
                  <a:srgbClr val="993300"/>
                </a:solidFill>
                <a:latin typeface="Arial Narrow"/>
                <a:ea typeface="Arial Narrow"/>
                <a:cs typeface="Arial Narrow"/>
              </a:defRPr>
            </a:pPr>
            <a:endParaRPr lang="fr-FR"/>
          </a:p>
        </c:txPr>
        <c:crossAx val="209809408"/>
        <c:crosses val="autoZero"/>
        <c:crossBetween val="between"/>
        <c:majorUnit val="2000"/>
      </c:valAx>
      <c:spPr>
        <a:noFill/>
        <a:ln w="15906">
          <a:noFill/>
        </a:ln>
      </c:spPr>
    </c:plotArea>
    <c:plotVisOnly val="1"/>
    <c:dispBlanksAs val="zero"/>
    <c:showDLblsOverMax val="0"/>
  </c:chart>
  <c:spPr>
    <a:solidFill>
      <a:srgbClr val="FFE4CD"/>
    </a:solidFill>
    <a:ln>
      <a:noFill/>
    </a:ln>
  </c:spPr>
  <c:txPr>
    <a:bodyPr/>
    <a:lstStyle/>
    <a:p>
      <a:pPr>
        <a:defRPr sz="81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263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2649223534558191"/>
          <c:y val="2.150537634408603E-2"/>
          <c:w val="0.74000896762904778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00"/>
            </a:solidFill>
            <a:ln w="39934">
              <a:solidFill>
                <a:schemeClr val="tx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bg1"/>
              </a:solidFill>
              <a:ln w="39934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 w="39934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39934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39934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FFFFFF"/>
              </a:solidFill>
              <a:ln w="39934">
                <a:solidFill>
                  <a:schemeClr val="tx1"/>
                </a:solidFill>
                <a:prstDash val="solid"/>
              </a:ln>
            </c:spPr>
          </c:dPt>
          <c:dLbls>
            <c:numFmt formatCode="0.00" sourceLinked="0"/>
            <c:spPr>
              <a:noFill/>
              <a:ln w="26624">
                <a:noFill/>
              </a:ln>
            </c:spPr>
            <c:txPr>
              <a:bodyPr/>
              <a:lstStyle/>
              <a:p>
                <a:pPr>
                  <a:defRPr sz="233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Département</c:v>
                </c:pt>
                <c:pt idx="2">
                  <c:v>Région</c:v>
                </c:pt>
                <c:pt idx="3">
                  <c:v>France</c:v>
                </c:pt>
                <c:pt idx="4">
                  <c:v>BEAULIEU</c:v>
                </c:pt>
                <c:pt idx="5">
                  <c:v>ST GEORGES</c:v>
                </c:pt>
                <c:pt idx="6">
                  <c:v>VERRUYES</c:v>
                </c:pt>
                <c:pt idx="7">
                  <c:v>MAZIERES</c:v>
                </c:pt>
                <c:pt idx="8">
                  <c:v>ST PARDOUX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13.37</c:v>
                </c:pt>
                <c:pt idx="1">
                  <c:v>13.77</c:v>
                </c:pt>
                <c:pt idx="2">
                  <c:v>11.15</c:v>
                </c:pt>
                <c:pt idx="3">
                  <c:v>11.49</c:v>
                </c:pt>
                <c:pt idx="4">
                  <c:v>14.69</c:v>
                </c:pt>
                <c:pt idx="5">
                  <c:v>14.08</c:v>
                </c:pt>
                <c:pt idx="6">
                  <c:v>14.82</c:v>
                </c:pt>
                <c:pt idx="7">
                  <c:v>14.37</c:v>
                </c:pt>
                <c:pt idx="8">
                  <c:v>14.58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12480"/>
        <c:axId val="198217664"/>
      </c:barChart>
      <c:catAx>
        <c:axId val="209812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7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98217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8217664"/>
        <c:scaling>
          <c:orientation val="minMax"/>
          <c:max val="20"/>
        </c:scaling>
        <c:delete val="0"/>
        <c:axPos val="b"/>
        <c:majorGridlines>
          <c:spPr>
            <a:ln w="332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9812480"/>
        <c:crosses val="autoZero"/>
        <c:crossBetween val="between"/>
      </c:valAx>
      <c:spPr>
        <a:noFill/>
        <a:ln w="2472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8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649223534558191"/>
          <c:y val="2.150537634408603E-2"/>
          <c:w val="0.74000896762904778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tx1"/>
            </a:solidFill>
            <a:ln w="40328">
              <a:solidFill>
                <a:schemeClr val="tx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bg1"/>
              </a:solidFill>
              <a:ln w="40328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 w="40328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40328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40328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 w="40328">
                <a:solidFill>
                  <a:schemeClr val="tx1"/>
                </a:solidFill>
                <a:prstDash val="solid"/>
              </a:ln>
            </c:spPr>
          </c:dPt>
          <c:dLbls>
            <c:numFmt formatCode="0.00" sourceLinked="0"/>
            <c:spPr>
              <a:noFill/>
              <a:ln w="26885">
                <a:noFill/>
              </a:ln>
            </c:spPr>
            <c:txPr>
              <a:bodyPr/>
              <a:lstStyle/>
              <a:p>
                <a:pPr>
                  <a:defRPr sz="236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Département</c:v>
                </c:pt>
                <c:pt idx="2">
                  <c:v>Région</c:v>
                </c:pt>
                <c:pt idx="3">
                  <c:v>France</c:v>
                </c:pt>
                <c:pt idx="4">
                  <c:v>BEAULIEU</c:v>
                </c:pt>
                <c:pt idx="5">
                  <c:v>ST GEORGES</c:v>
                </c:pt>
                <c:pt idx="6">
                  <c:v>VERRUYES</c:v>
                </c:pt>
                <c:pt idx="7">
                  <c:v>MAZIERES</c:v>
                </c:pt>
                <c:pt idx="8">
                  <c:v>ST PARDOUX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14.37</c:v>
                </c:pt>
                <c:pt idx="1">
                  <c:v>17.8</c:v>
                </c:pt>
                <c:pt idx="2">
                  <c:v>17.899999999999999</c:v>
                </c:pt>
                <c:pt idx="3">
                  <c:v>15.75</c:v>
                </c:pt>
                <c:pt idx="4">
                  <c:v>17.670000000000002</c:v>
                </c:pt>
                <c:pt idx="5">
                  <c:v>15.26</c:v>
                </c:pt>
                <c:pt idx="6">
                  <c:v>15.84</c:v>
                </c:pt>
                <c:pt idx="7">
                  <c:v>19.920000000000002</c:v>
                </c:pt>
                <c:pt idx="8">
                  <c:v>14.69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10944"/>
        <c:axId val="198219968"/>
      </c:barChart>
      <c:catAx>
        <c:axId val="20981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74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7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9821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8219968"/>
        <c:scaling>
          <c:orientation val="minMax"/>
          <c:max val="25"/>
          <c:min val="0"/>
        </c:scaling>
        <c:delete val="0"/>
        <c:axPos val="b"/>
        <c:majorGridlines>
          <c:spPr>
            <a:ln w="335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4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9810944"/>
        <c:crosses val="autoZero"/>
        <c:crossBetween val="between"/>
      </c:valAx>
      <c:spPr>
        <a:noFill/>
        <a:ln w="2502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0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482556867891466"/>
          <c:y val="2.150537634408603E-2"/>
          <c:w val="0.73167563429571636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00"/>
            </a:solidFill>
            <a:ln w="39213">
              <a:solidFill>
                <a:schemeClr val="tx1"/>
              </a:solidFill>
              <a:prstDash val="solid"/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bg1"/>
              </a:solidFill>
              <a:ln w="39213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 w="39213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39213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39213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rgbClr val="FFFFFF"/>
              </a:solidFill>
              <a:ln w="39213">
                <a:solidFill>
                  <a:schemeClr val="tx1"/>
                </a:solidFill>
                <a:prstDash val="solid"/>
              </a:ln>
            </c:spPr>
          </c:dPt>
          <c:dLbls>
            <c:numFmt formatCode="0.00" sourceLinked="0"/>
            <c:spPr>
              <a:noFill/>
              <a:ln w="26142">
                <a:noFill/>
              </a:ln>
            </c:spPr>
            <c:txPr>
              <a:bodyPr/>
              <a:lstStyle/>
              <a:p>
                <a:pPr>
                  <a:defRPr sz="22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Département</c:v>
                </c:pt>
                <c:pt idx="2">
                  <c:v>Région</c:v>
                </c:pt>
                <c:pt idx="3">
                  <c:v>France</c:v>
                </c:pt>
                <c:pt idx="4">
                  <c:v>BEAULIEU</c:v>
                </c:pt>
                <c:pt idx="5">
                  <c:v>ST GEORGES</c:v>
                </c:pt>
                <c:pt idx="6">
                  <c:v>VERRUYES</c:v>
                </c:pt>
                <c:pt idx="7">
                  <c:v>MAZIERES</c:v>
                </c:pt>
                <c:pt idx="8">
                  <c:v>ST PARDOUX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46.95</c:v>
                </c:pt>
                <c:pt idx="1">
                  <c:v>54.36</c:v>
                </c:pt>
                <c:pt idx="2">
                  <c:v>47.53</c:v>
                </c:pt>
                <c:pt idx="3">
                  <c:v>45.84</c:v>
                </c:pt>
                <c:pt idx="4">
                  <c:v>55.38</c:v>
                </c:pt>
                <c:pt idx="5">
                  <c:v>46.26</c:v>
                </c:pt>
                <c:pt idx="6">
                  <c:v>47.19</c:v>
                </c:pt>
                <c:pt idx="7">
                  <c:v>53.4</c:v>
                </c:pt>
                <c:pt idx="8">
                  <c:v>50.41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12992"/>
        <c:axId val="209920576"/>
      </c:barChart>
      <c:catAx>
        <c:axId val="209812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6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1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992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920576"/>
        <c:scaling>
          <c:orientation val="minMax"/>
          <c:max val="70"/>
        </c:scaling>
        <c:delete val="0"/>
        <c:axPos val="b"/>
        <c:majorGridlines>
          <c:spPr>
            <a:ln w="3267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6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1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9812992"/>
        <c:crosses val="autoZero"/>
        <c:crossBetween val="between"/>
        <c:majorUnit val="10"/>
      </c:valAx>
      <c:spPr>
        <a:noFill/>
        <a:ln w="2433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5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506203473945738"/>
          <c:y val="2.150537634408603E-2"/>
          <c:w val="0.63399503722085127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00"/>
            </a:solidFill>
            <a:ln w="13080"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00000"/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FF"/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  <a:ln w="39240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 w="37353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6160">
                <a:noFill/>
              </a:ln>
            </c:spPr>
            <c:txPr>
              <a:bodyPr/>
              <a:lstStyle/>
              <a:p>
                <a:pPr>
                  <a:defRPr sz="235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DEPARTEMENT</c:v>
                </c:pt>
                <c:pt idx="2">
                  <c:v>REGION</c:v>
                </c:pt>
                <c:pt idx="3">
                  <c:v>NATIONAL</c:v>
                </c:pt>
                <c:pt idx="4">
                  <c:v>BEAULIEU</c:v>
                </c:pt>
                <c:pt idx="5">
                  <c:v>MAZIERES</c:v>
                </c:pt>
                <c:pt idx="6">
                  <c:v>ST GEORGES</c:v>
                </c:pt>
                <c:pt idx="7">
                  <c:v>ST PARDOUX</c:v>
                </c:pt>
                <c:pt idx="8">
                  <c:v>VERRUYES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267</c:v>
                </c:pt>
                <c:pt idx="1">
                  <c:v>268</c:v>
                </c:pt>
                <c:pt idx="2">
                  <c:v>287</c:v>
                </c:pt>
                <c:pt idx="3">
                  <c:v>277</c:v>
                </c:pt>
                <c:pt idx="4">
                  <c:v>283</c:v>
                </c:pt>
                <c:pt idx="5">
                  <c:v>370</c:v>
                </c:pt>
                <c:pt idx="6">
                  <c:v>258</c:v>
                </c:pt>
                <c:pt idx="7">
                  <c:v>254</c:v>
                </c:pt>
                <c:pt idx="8">
                  <c:v>274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290496"/>
        <c:axId val="209922880"/>
      </c:barChart>
      <c:catAx>
        <c:axId val="181290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9922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922880"/>
        <c:scaling>
          <c:orientation val="minMax"/>
        </c:scaling>
        <c:delete val="0"/>
        <c:axPos val="b"/>
        <c:majorGridlines>
          <c:spPr>
            <a:ln w="327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92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81290496"/>
        <c:crosses val="autoZero"/>
        <c:crossBetween val="between"/>
      </c:valAx>
      <c:spPr>
        <a:noFill/>
        <a:ln w="249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5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506203473945738"/>
          <c:y val="2.150537634408603E-2"/>
          <c:w val="0.62010618985126864"/>
          <c:h val="0.83010752688172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00"/>
            </a:solidFill>
            <a:ln w="12659"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00000"/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10000"/>
                </a:schemeClr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FFFF"/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chemeClr val="bg1"/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  <a:ln w="37977">
                <a:solidFill>
                  <a:schemeClr val="tx1"/>
                </a:solidFill>
                <a:prstDash val="solid"/>
              </a:ln>
            </c:spPr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 w="3808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5318">
                <a:noFill/>
              </a:ln>
            </c:spPr>
            <c:txPr>
              <a:bodyPr/>
              <a:lstStyle/>
              <a:p>
                <a:pPr>
                  <a:defRPr sz="239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CANTON</c:v>
                </c:pt>
                <c:pt idx="1">
                  <c:v>DEPARTEMENT</c:v>
                </c:pt>
                <c:pt idx="2">
                  <c:v>REGION</c:v>
                </c:pt>
                <c:pt idx="3">
                  <c:v>NATIONAL</c:v>
                </c:pt>
                <c:pt idx="4">
                  <c:v>BEAULIEU</c:v>
                </c:pt>
                <c:pt idx="5">
                  <c:v>MAZIERES</c:v>
                </c:pt>
                <c:pt idx="6">
                  <c:v>ST GEORGES</c:v>
                </c:pt>
                <c:pt idx="7">
                  <c:v>ST PARDOUX</c:v>
                </c:pt>
                <c:pt idx="8">
                  <c:v>VERRUYES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514</c:v>
                </c:pt>
                <c:pt idx="1">
                  <c:v>598</c:v>
                </c:pt>
                <c:pt idx="2">
                  <c:v>549</c:v>
                </c:pt>
                <c:pt idx="3">
                  <c:v>596</c:v>
                </c:pt>
                <c:pt idx="4">
                  <c:v>823</c:v>
                </c:pt>
                <c:pt idx="5">
                  <c:v>952</c:v>
                </c:pt>
                <c:pt idx="6">
                  <c:v>412</c:v>
                </c:pt>
                <c:pt idx="7">
                  <c:v>183</c:v>
                </c:pt>
                <c:pt idx="8">
                  <c:v>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080448"/>
        <c:axId val="208194944"/>
      </c:barChart>
      <c:catAx>
        <c:axId val="183080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79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208194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8194944"/>
        <c:scaling>
          <c:orientation val="minMax"/>
        </c:scaling>
        <c:delete val="0"/>
        <c:axPos val="b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797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83080448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FD26C-F3BF-4E3B-91E7-A7CEEF2A90D2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77885-79B9-4ECF-8D07-65DFEF1E5D3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32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B46DE-B4E5-4853-9770-41EDBE11DEE8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979B4-C5DA-485F-8AD1-2916A245CA2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1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979B4-C5DA-485F-8AD1-2916A245CA2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72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979B4-C5DA-485F-8AD1-2916A245CA27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72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979B4-C5DA-485F-8AD1-2916A245CA27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720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979B4-C5DA-485F-8AD1-2916A245CA27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720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979B4-C5DA-485F-8AD1-2916A245CA27}" type="slidenum">
              <a:rPr lang="fr-FR" smtClean="0"/>
              <a:t>42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72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7C549-0F0D-4954-BC31-F02B290D98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967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234DA-CF54-4F82-944D-DFA0BBE79E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5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B2B8623-8AAE-48B8-B7EF-BDEC1E318251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754C8D2-3E4F-4459-BFF3-262ACC1E3DFD}" type="datetimeFigureOut">
              <a:rPr lang="fr-FR" smtClean="0"/>
              <a:t>09/06/2014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467544" y="332656"/>
            <a:ext cx="8424936" cy="633670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3800" dirty="0" smtClean="0"/>
          </a:p>
          <a:p>
            <a:pPr algn="ctr"/>
            <a:endParaRPr lang="fr-FR" sz="13800" dirty="0"/>
          </a:p>
          <a:p>
            <a:pPr algn="ctr"/>
            <a:endParaRPr lang="fr-FR" sz="13800" dirty="0" smtClean="0"/>
          </a:p>
          <a:p>
            <a:pPr algn="ctr"/>
            <a:endParaRPr lang="fr-FR" sz="13800" dirty="0"/>
          </a:p>
          <a:p>
            <a:pPr algn="ctr"/>
            <a:r>
              <a:rPr lang="fr-FR" sz="13800" dirty="0" smtClean="0"/>
              <a:t>BUDGET</a:t>
            </a:r>
            <a:br>
              <a:rPr lang="fr-FR" sz="13800" dirty="0" smtClean="0"/>
            </a:br>
            <a:r>
              <a:rPr lang="fr-FR" sz="13800" dirty="0" smtClean="0"/>
              <a:t>2014</a:t>
            </a:r>
            <a:r>
              <a:rPr lang="fr-FR" sz="11500" dirty="0" smtClean="0"/>
              <a:t/>
            </a:r>
            <a:br>
              <a:rPr lang="fr-FR" sz="11500" dirty="0" smtClean="0"/>
            </a:br>
            <a:r>
              <a:rPr lang="fr-FR" sz="11500" dirty="0" smtClean="0"/>
              <a:t/>
            </a:r>
            <a:br>
              <a:rPr lang="fr-FR" sz="11500" dirty="0" smtClean="0"/>
            </a:br>
            <a:endParaRPr lang="fr-FR" sz="1200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4175955" y="3537011"/>
            <a:ext cx="1008111" cy="352839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27584" y="6093296"/>
            <a:ext cx="7848872" cy="4001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Réunion du Conseil Municipal du mardi 22 avril 2014</a:t>
            </a:r>
            <a:endParaRPr lang="fr-FR" sz="2000" dirty="0">
              <a:solidFill>
                <a:schemeClr val="bg1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65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Elus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8043"/>
              </p:ext>
            </p:extLst>
          </p:nvPr>
        </p:nvGraphicFramePr>
        <p:xfrm>
          <a:off x="1331640" y="1340768"/>
          <a:ext cx="7200799" cy="2399656"/>
        </p:xfrm>
        <a:graphic>
          <a:graphicData uri="http://schemas.openxmlformats.org/drawingml/2006/table">
            <a:tbl>
              <a:tblPr/>
              <a:tblGrid>
                <a:gridCol w="3525533"/>
                <a:gridCol w="190569"/>
                <a:gridCol w="1116192"/>
                <a:gridCol w="136121"/>
                <a:gridCol w="1116192"/>
                <a:gridCol w="1116192"/>
              </a:tblGrid>
              <a:tr h="7705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57239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ELUS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32 468,38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33 700,00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32 800,00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5283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Indemnités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31 316,40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283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Cotisation retraite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1 151,98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07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7820345" cy="949569"/>
          </a:xfrm>
        </p:spPr>
        <p:txBody>
          <a:bodyPr>
            <a:noAutofit/>
          </a:bodyPr>
          <a:lstStyle/>
          <a:p>
            <a:pPr algn="l"/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Charges de personnel</a:t>
            </a:r>
            <a:endParaRPr lang="fr-FR" sz="36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24285"/>
              </p:ext>
            </p:extLst>
          </p:nvPr>
        </p:nvGraphicFramePr>
        <p:xfrm>
          <a:off x="1331640" y="1052736"/>
          <a:ext cx="7560839" cy="5621262"/>
        </p:xfrm>
        <a:graphic>
          <a:graphicData uri="http://schemas.openxmlformats.org/drawingml/2006/table">
            <a:tbl>
              <a:tblPr/>
              <a:tblGrid>
                <a:gridCol w="3701811"/>
                <a:gridCol w="200098"/>
                <a:gridCol w="1172001"/>
                <a:gridCol w="142927"/>
                <a:gridCol w="1172001"/>
                <a:gridCol w="1172001"/>
              </a:tblGrid>
              <a:tr h="3203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55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PERSONNEL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251 787,60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262 700,00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261 060,00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Charges salariales</a:t>
                      </a: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169 021,65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179 067,00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179 400,00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Personnel titulaire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162 696,72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158 567,00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146 000,00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261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Karine de MONTALEMBERT, Jean-Marie RENAUDEAU,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Laurence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MELIN, Frédérique MARCHE, Benoit CLISSON, Arnaud CHAUSSERAIS, Bernadette BONNANFANT / Bernadette DISSIRIER part le 27 avril 2014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Personnel non titulaire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94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Personnel détaché AICM (Remplacement des arrêts de travail)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5 300,25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15 700,00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Emplois d'avenir (Charlotte SAUVAGET)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1 024,68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14 200,00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Cotisations</a:t>
                      </a: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78 982,15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79 350,00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77 760,00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versées au FNAL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145,95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160,00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centre de gestion et CNFPT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2 828,23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URSAAF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24 462,67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25 000,00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24 100,00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retraites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40 742,58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39 000,00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38 500,00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ASSEDIC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366,16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Cotisations assurance personnel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10 436,56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11 200,00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Divers</a:t>
                      </a: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3 783,80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4 283,00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3 900,00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Autres impôts, taxes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437,40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Versements autres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œuvres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sociales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1 523,52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1 400,00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1 600,00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Médecine travail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Autres charges sociales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382,86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380,00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Missions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237,60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0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Autres charges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602,42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803,00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07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800" u="sng" smtClean="0">
                <a:latin typeface="Impact" pitchFamily="34" charset="0"/>
              </a:rPr>
              <a:t>CHARGE DE PERSONNEL 2012</a:t>
            </a: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z="4000" smtClean="0"/>
              <a:t>Communes de 500 à 1999 habitants</a:t>
            </a:r>
            <a:endParaRPr lang="fr-FR" altLang="fr-FR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22240324"/>
              </p:ext>
            </p:extLst>
          </p:nvPr>
        </p:nvGraphicFramePr>
        <p:xfrm>
          <a:off x="-71437" y="1823617"/>
          <a:ext cx="8553078" cy="450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381000" y="6308725"/>
            <a:ext cx="8367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SzPct val="80000"/>
              <a:buFont typeface="Monotype Sorts"/>
              <a:buChar char="n"/>
            </a:pPr>
            <a:r>
              <a:rPr lang="fr-FR" altLang="fr-FR" sz="2000">
                <a:latin typeface="Arial" pitchFamily="34" charset="0"/>
              </a:rPr>
              <a:t>  </a:t>
            </a:r>
            <a:r>
              <a:rPr lang="fr-FR" altLang="fr-FR" sz="2000" b="1">
                <a:latin typeface="Arial" pitchFamily="34" charset="0"/>
              </a:rPr>
              <a:t>Montant de la charge de personnel en Euros par Habitant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453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Finances et divers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47372"/>
              </p:ext>
            </p:extLst>
          </p:nvPr>
        </p:nvGraphicFramePr>
        <p:xfrm>
          <a:off x="1259632" y="1124744"/>
          <a:ext cx="7416824" cy="3721504"/>
        </p:xfrm>
        <a:graphic>
          <a:graphicData uri="http://schemas.openxmlformats.org/drawingml/2006/table">
            <a:tbl>
              <a:tblPr/>
              <a:tblGrid>
                <a:gridCol w="3631299"/>
                <a:gridCol w="196286"/>
                <a:gridCol w="1149678"/>
                <a:gridCol w="140205"/>
                <a:gridCol w="1149678"/>
                <a:gridCol w="1149678"/>
              </a:tblGrid>
              <a:tr h="558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148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FINANCES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1 764,10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829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Services bancaires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934,95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1853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Frais de dossiers de prêt et frais de la ligne de trésorerie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29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Créances admises en non-valeur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605,23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3 607,00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829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Titres annulés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148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DIVERS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829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Autres frais divers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829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Frais d'actes et de contentieux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93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Communication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47980"/>
              </p:ext>
            </p:extLst>
          </p:nvPr>
        </p:nvGraphicFramePr>
        <p:xfrm>
          <a:off x="1403648" y="1052736"/>
          <a:ext cx="7416825" cy="5227074"/>
        </p:xfrm>
        <a:graphic>
          <a:graphicData uri="http://schemas.openxmlformats.org/drawingml/2006/table">
            <a:tbl>
              <a:tblPr/>
              <a:tblGrid>
                <a:gridCol w="3631300"/>
                <a:gridCol w="196287"/>
                <a:gridCol w="1149678"/>
                <a:gridCol w="140204"/>
                <a:gridCol w="1149678"/>
                <a:gridCol w="1149678"/>
              </a:tblGrid>
              <a:tr h="2759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5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COMMUNICATION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17 755,86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Fêtes et cérémonies</a:t>
                      </a: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13 686,00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Sapins de Noël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402,00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Résidence artistes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3 371,00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Goûter des aînés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1 808,00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Bibliothèque (Achat livres)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210,00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Vœux du maire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176,00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Divers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413,00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Inauguration rue Martinet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673,00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Combattants 20 avril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Commémoration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 mai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Marché africain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120,00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Pologne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1 591,00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Course cycliste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113,00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Fête du 14 juillet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2 707,00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Journée du patrimoine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1 905,00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Commémoration 11 novembre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62,00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Téléthon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55,00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Catalogues et imprimés (Cracotte - vœux)</a:t>
                      </a:r>
                    </a:p>
                  </a:txBody>
                  <a:tcPr marL="229259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4 069,86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4 000,00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Bulletin La Cracotte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2 902,19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Résidence d'artistes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313,36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Journée du patrimoine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201,53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Dépliant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Rand 'eau</a:t>
                      </a:r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257,14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Logo adhésifs véhicules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117,21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Carte commune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206,67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Inauguration rue du pré martinet</a:t>
                      </a:r>
                    </a:p>
                  </a:txBody>
                  <a:tcPr marL="45851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71,76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68" marR="6368" marT="6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93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Gestion financière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5642"/>
              </p:ext>
            </p:extLst>
          </p:nvPr>
        </p:nvGraphicFramePr>
        <p:xfrm>
          <a:off x="1331640" y="1124744"/>
          <a:ext cx="7488833" cy="4392486"/>
        </p:xfrm>
        <a:graphic>
          <a:graphicData uri="http://schemas.openxmlformats.org/drawingml/2006/table">
            <a:tbl>
              <a:tblPr/>
              <a:tblGrid>
                <a:gridCol w="3666555"/>
                <a:gridCol w="198192"/>
                <a:gridCol w="1160840"/>
                <a:gridCol w="141566"/>
                <a:gridCol w="1160840"/>
                <a:gridCol w="1160840"/>
              </a:tblGrid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CHARGES FINANCIERES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49 642,15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52 100,00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48 600,00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Intérêts des emprunts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48 562,31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48 600,00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46 100,00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Intérêts </a:t>
                      </a:r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des autres dettes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Autres charges financières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1 079,84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Commission d'engagement ligne de trésorerie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Intérêts ligne de trésorerie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179,84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DOTATION AMORTISSEMENT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26 056,88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amortissement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26 056,88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GESTION FINANCIERE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62 065,21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148 518,22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Virement section investissement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53 654,00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130 000,00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Dépenses </a:t>
                      </a:r>
                      <a:r>
                        <a:rPr lang="fr-FR" sz="12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imprévues</a:t>
                      </a:r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8 411,21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18 518,22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188640"/>
            <a:ext cx="7244281" cy="949569"/>
          </a:xfrm>
        </p:spPr>
        <p:txBody>
          <a:bodyPr>
            <a:noAutofit/>
          </a:bodyPr>
          <a:lstStyle/>
          <a:p>
            <a:pPr algn="l"/>
            <a:r>
              <a:rPr lang="fr-FR" sz="4400" b="1" u="sng" dirty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A</a:t>
            </a:r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ssurances </a:t>
            </a:r>
            <a:r>
              <a:rPr lang="fr-FR" sz="28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et</a:t>
            </a:r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 taxes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831726"/>
              </p:ext>
            </p:extLst>
          </p:nvPr>
        </p:nvGraphicFramePr>
        <p:xfrm>
          <a:off x="1115616" y="1196752"/>
          <a:ext cx="7488833" cy="3744415"/>
        </p:xfrm>
        <a:graphic>
          <a:graphicData uri="http://schemas.openxmlformats.org/drawingml/2006/table">
            <a:tbl>
              <a:tblPr/>
              <a:tblGrid>
                <a:gridCol w="3666555"/>
                <a:gridCol w="198192"/>
                <a:gridCol w="1160840"/>
                <a:gridCol w="141566"/>
                <a:gridCol w="1160840"/>
                <a:gridCol w="1160840"/>
              </a:tblGrid>
              <a:tr h="7240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537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ASSURANCES ET TAXES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13 956,23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14 900,00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14 600,00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4964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Assurances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7 697,23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964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SMACL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1 541,23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64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MMA Assurances Rogeon SARL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6 156,00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64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Taxes foncières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6 259,00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6 800,00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964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Droits d'enregistrement et de timbres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5372073" cy="949569"/>
          </a:xfrm>
        </p:spPr>
        <p:txBody>
          <a:bodyPr>
            <a:noAutofit/>
          </a:bodyPr>
          <a:lstStyle/>
          <a:p>
            <a:pPr algn="ctr"/>
            <a:r>
              <a:rPr lang="fr-FR" sz="32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Contrats / Locations Cotisations</a:t>
            </a:r>
            <a:endParaRPr lang="fr-FR" sz="32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453"/>
              </p:ext>
            </p:extLst>
          </p:nvPr>
        </p:nvGraphicFramePr>
        <p:xfrm>
          <a:off x="1403648" y="1412776"/>
          <a:ext cx="7416824" cy="5208971"/>
        </p:xfrm>
        <a:graphic>
          <a:graphicData uri="http://schemas.openxmlformats.org/drawingml/2006/table">
            <a:tbl>
              <a:tblPr/>
              <a:tblGrid>
                <a:gridCol w="3631299"/>
                <a:gridCol w="196286"/>
                <a:gridCol w="1149678"/>
                <a:gridCol w="140205"/>
                <a:gridCol w="1149678"/>
                <a:gridCol w="1149678"/>
              </a:tblGrid>
              <a:tr h="41698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CONTRATS/LOCATIONS/COTISATIONS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4 083,51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7 100,00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6 950,00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Contrats de prestations de services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748,66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765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Hébergement </a:t>
                      </a:r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site WEB -Service INFO publique -Site actes de la préfecture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Locations mobilières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1 980,25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Machine à affranchir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776,89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Nacelle pour guirlandes de Noël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653,37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Bouteilles de gaz atelier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549,99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chauffage Eglise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Prévoir 1400 €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Cotisations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878,50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Association Deux-Sèvres Biala-Podlaska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CAUE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Association départementale des Maires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398,50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Fondation du patrimoine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Association l'homme et la pierre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Honoraires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476,10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8593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Contrôle SOCOTEC Mairie et Salle</a:t>
                      </a:r>
                    </a:p>
                  </a:txBody>
                  <a:tcPr marL="548640" marR="7620" marT="7620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476,10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69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611560" y="404664"/>
            <a:ext cx="8064896" cy="365457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Recettes de fonctionnement</a:t>
            </a:r>
          </a:p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2014</a:t>
            </a:r>
            <a:endParaRPr lang="fr-FR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3864600" y="4064394"/>
            <a:ext cx="1486813" cy="352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359"/>
              </p:ext>
            </p:extLst>
          </p:nvPr>
        </p:nvGraphicFramePr>
        <p:xfrm>
          <a:off x="1187624" y="908720"/>
          <a:ext cx="7488832" cy="4032450"/>
        </p:xfrm>
        <a:graphic>
          <a:graphicData uri="http://schemas.openxmlformats.org/drawingml/2006/table">
            <a:tbl>
              <a:tblPr/>
              <a:tblGrid>
                <a:gridCol w="3600400"/>
                <a:gridCol w="201623"/>
                <a:gridCol w="1180931"/>
                <a:gridCol w="144016"/>
                <a:gridCol w="1180931"/>
                <a:gridCol w="1180931"/>
              </a:tblGrid>
              <a:tr h="5058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757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EXCEDENTS ANTERIEURS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8 961,27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8 961,27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10 496,10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Excédent reporté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8 961,27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8 961,27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10 496,10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7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ATTENUATION DE CHARGES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2 845,94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12 303,00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18 640,00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rémunération personnel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9 700,00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11 650,00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sécurité sociale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1 198,52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5 490,00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Remboursement congé paternité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439,52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Remboursement assurance personnel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759,00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autres charges sociales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1 647,42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2 103,00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SFT Salaires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1 045,00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6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Aide FIPHP </a:t>
                      </a:r>
                      <a:r>
                        <a:rPr lang="fr-FR" sz="12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Prothèses </a:t>
                      </a:r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auditives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602,42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69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50106"/>
              </p:ext>
            </p:extLst>
          </p:nvPr>
        </p:nvGraphicFramePr>
        <p:xfrm>
          <a:off x="1259632" y="980723"/>
          <a:ext cx="7416824" cy="5184580"/>
        </p:xfrm>
        <a:graphic>
          <a:graphicData uri="http://schemas.openxmlformats.org/drawingml/2006/table">
            <a:tbl>
              <a:tblPr/>
              <a:tblGrid>
                <a:gridCol w="2509961"/>
                <a:gridCol w="1707226"/>
                <a:gridCol w="1707226"/>
                <a:gridCol w="1492411"/>
              </a:tblGrid>
              <a:tr h="3686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Résultat de l'année 2013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86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COMPTE ADMINISTRATIF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Année 2013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DEPENSES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RECETTES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EXCEDENT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FONCTIONNEMENT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563 450,41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728 946,51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165 496,10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499 715,36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619 309,48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119 594,12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1 063 165,77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1 348 255,99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285 090,22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Répartition des excédents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86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sur le budget 2014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7272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*** En </a:t>
                      </a:r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119 594,12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72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*** En </a:t>
                      </a:r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155 000,00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72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*** En </a:t>
                      </a:r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fonctionnement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10 496,10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72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285 090,22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259632" y="188640"/>
            <a:ext cx="7416824" cy="707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Le résultat du compte administratif 2013 permet de transférer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une somme de 274.594,12 € au budget d’investissement 2014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9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123549"/>
              </p:ext>
            </p:extLst>
          </p:nvPr>
        </p:nvGraphicFramePr>
        <p:xfrm>
          <a:off x="1187624" y="908720"/>
          <a:ext cx="7560839" cy="4536505"/>
        </p:xfrm>
        <a:graphic>
          <a:graphicData uri="http://schemas.openxmlformats.org/drawingml/2006/table">
            <a:tbl>
              <a:tblPr/>
              <a:tblGrid>
                <a:gridCol w="3635019"/>
                <a:gridCol w="203561"/>
                <a:gridCol w="1192286"/>
                <a:gridCol w="145401"/>
                <a:gridCol w="1192286"/>
                <a:gridCol w="1192286"/>
              </a:tblGrid>
              <a:tr h="5013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724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PRODUITS SERVICES  DOMAINE VENTES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52 821,38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47 430,00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51 630,00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Concessions cimetières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140,00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Redevance d'occupation domaine public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1 687,23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1 650,00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1 700,00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France Telecom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1 495,88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Géredis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191,35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Redevances - Recettes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178,00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Redevance SAFER Terrains Zone Petit Niorteau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178,00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Cartes Abonnement bibliothèque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329,00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Cantine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44 304,08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45 000,00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684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</a:t>
                      </a:r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budget 8 à 8 (Assurances et Foncier)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2 967,92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438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</a:t>
                      </a:r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autres redevances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1 356,02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38689"/>
              </p:ext>
            </p:extLst>
          </p:nvPr>
        </p:nvGraphicFramePr>
        <p:xfrm>
          <a:off x="1259632" y="908720"/>
          <a:ext cx="7488831" cy="3690031"/>
        </p:xfrm>
        <a:graphic>
          <a:graphicData uri="http://schemas.openxmlformats.org/drawingml/2006/table">
            <a:tbl>
              <a:tblPr/>
              <a:tblGrid>
                <a:gridCol w="3600400"/>
                <a:gridCol w="201622"/>
                <a:gridCol w="1180931"/>
                <a:gridCol w="144016"/>
                <a:gridCol w="1180931"/>
                <a:gridCol w="1180931"/>
              </a:tblGrid>
              <a:tr h="5639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189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IMPOTS ET TAXES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419 927,02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394 064,00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410 998,00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Impôts</a:t>
                      </a:r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397 601,00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381 564,00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396 398,00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Droits de place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623,00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Outillage Saint Etienne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210,00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Daniel LABBE - Pizza Délice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290,00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Bruno GEFFARD - Primeurs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92,25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Maurice ROUSSEAU (Huitres)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30,75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Droits de mutation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16 210,02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12 000,00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14 000,00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259632" y="5301208"/>
            <a:ext cx="662473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chemeClr val="accent6">
                    <a:lumMod val="50000"/>
                  </a:schemeClr>
                </a:solidFill>
              </a:rPr>
              <a:t>Droits de mutation : Fonds de péréquation au profit des communes</a:t>
            </a:r>
          </a:p>
          <a:p>
            <a:pPr algn="ctr"/>
            <a:r>
              <a:rPr lang="fr-FR" dirty="0" smtClean="0"/>
              <a:t>En 2013, une somme de 3.715.729,61 €</a:t>
            </a:r>
          </a:p>
          <a:p>
            <a:pPr algn="ctr"/>
            <a:r>
              <a:rPr lang="fr-FR" dirty="0" smtClean="0"/>
              <a:t>a été répartie sur les communes 79 à partir de trois critères :</a:t>
            </a:r>
          </a:p>
          <a:p>
            <a:pPr algn="ctr"/>
            <a:r>
              <a:rPr lang="fr-FR" dirty="0" smtClean="0"/>
              <a:t>Population / Dépenses d’équipement / Effort fiscal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130758937"/>
              </p:ext>
            </p:extLst>
          </p:nvPr>
        </p:nvGraphicFramePr>
        <p:xfrm>
          <a:off x="446337" y="1176338"/>
          <a:ext cx="8510930" cy="5060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58750" y="6443663"/>
            <a:ext cx="2693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z="1800">
                <a:latin typeface="Arial Black" pitchFamily="34" charset="0"/>
              </a:rPr>
              <a:t>Montant en EUROS</a:t>
            </a:r>
          </a:p>
        </p:txBody>
      </p:sp>
      <p:sp>
        <p:nvSpPr>
          <p:cNvPr id="12293" name="Text Box 3078"/>
          <p:cNvSpPr txBox="1">
            <a:spLocks noChangeArrowheads="1"/>
          </p:cNvSpPr>
          <p:nvPr/>
        </p:nvSpPr>
        <p:spPr bwMode="auto">
          <a:xfrm>
            <a:off x="8243888" y="44450"/>
            <a:ext cx="87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u="sng">
                <a:latin typeface="Arial Narrow" pitchFamily="34" charset="0"/>
              </a:rPr>
              <a:t>130 / 06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260648"/>
            <a:ext cx="6856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 smtClean="0">
                <a:latin typeface="Copperplate Gothic Bold" panose="020E0705020206020404" pitchFamily="34" charset="0"/>
              </a:rPr>
              <a:t>Evolution des droits de mutation</a:t>
            </a:r>
            <a:endParaRPr lang="fr-FR" sz="2800" u="sng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3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87624" y="404664"/>
            <a:ext cx="5964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 smtClean="0">
                <a:latin typeface="Copperplate Gothic Bold" panose="020E0705020206020404" pitchFamily="34" charset="0"/>
              </a:rPr>
              <a:t>Calcul des impôts pour 2014</a:t>
            </a:r>
            <a:endParaRPr lang="fr-FR" sz="2800" u="sng" dirty="0">
              <a:latin typeface="Copperplate Gothic Bold" panose="020E07050202060204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119977"/>
              </p:ext>
            </p:extLst>
          </p:nvPr>
        </p:nvGraphicFramePr>
        <p:xfrm>
          <a:off x="1403648" y="1412776"/>
          <a:ext cx="7056783" cy="3888430"/>
        </p:xfrm>
        <a:graphic>
          <a:graphicData uri="http://schemas.openxmlformats.org/drawingml/2006/table">
            <a:tbl>
              <a:tblPr/>
              <a:tblGrid>
                <a:gridCol w="3241772"/>
                <a:gridCol w="1541818"/>
                <a:gridCol w="929044"/>
                <a:gridCol w="1344149"/>
              </a:tblGrid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TAXES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Bases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Taux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Produits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Taxe d'habitation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1 095 000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14,37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157 352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Taxe foncier bâti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959 300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19,92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191 093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Taxe foncier non bâti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89 800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53,40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47 953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768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 IMPOTS POUR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396 398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8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800" u="sng" smtClean="0">
                <a:latin typeface="Impact" pitchFamily="34" charset="0"/>
              </a:rPr>
              <a:t>TAUX 2012 TAXE HABITATION</a:t>
            </a: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z="4000" smtClean="0"/>
              <a:t>Communes de 500 à 1999 habitants</a:t>
            </a:r>
            <a:endParaRPr lang="fr-FR" altLang="fr-FR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250555152"/>
              </p:ext>
            </p:extLst>
          </p:nvPr>
        </p:nvGraphicFramePr>
        <p:xfrm>
          <a:off x="50800" y="1916832"/>
          <a:ext cx="88416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73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800" u="sng" smtClean="0">
                <a:latin typeface="Impact" pitchFamily="34" charset="0"/>
              </a:rPr>
              <a:t>TAUX 2012 TAXE FONCIER BATI</a:t>
            </a: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z="4000" smtClean="0"/>
              <a:t>Communes de 500 à 1999 habitants</a:t>
            </a:r>
            <a:endParaRPr lang="fr-FR" altLang="fr-FR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56192638"/>
              </p:ext>
            </p:extLst>
          </p:nvPr>
        </p:nvGraphicFramePr>
        <p:xfrm>
          <a:off x="57151" y="1916833"/>
          <a:ext cx="8835330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21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09600"/>
            <a:ext cx="8676456" cy="1143000"/>
          </a:xfrm>
        </p:spPr>
        <p:txBody>
          <a:bodyPr/>
          <a:lstStyle/>
          <a:p>
            <a:r>
              <a:rPr lang="fr-FR" altLang="fr-FR" sz="4800" u="sng" dirty="0" smtClean="0">
                <a:latin typeface="Impact" pitchFamily="34" charset="0"/>
              </a:rPr>
              <a:t>TAUX 2012 TAXE FONCIER NON BATI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sz="4000" dirty="0" smtClean="0"/>
              <a:t>Communes de 500 à 1999 habitants</a:t>
            </a:r>
            <a:endParaRPr lang="fr-FR" altLang="fr-FR" dirty="0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10053999"/>
              </p:ext>
            </p:extLst>
          </p:nvPr>
        </p:nvGraphicFramePr>
        <p:xfrm>
          <a:off x="251521" y="177281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5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800" u="sng" smtClean="0">
                <a:latin typeface="Impact" pitchFamily="34" charset="0"/>
              </a:rPr>
              <a:t>MONTANT DES IMPOTS 2012</a:t>
            </a: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z="4000" smtClean="0"/>
              <a:t>Communes de 500 à 1999 habitants</a:t>
            </a:r>
            <a:endParaRPr lang="fr-FR" altLang="fr-FR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89252129"/>
              </p:ext>
            </p:extLst>
          </p:nvPr>
        </p:nvGraphicFramePr>
        <p:xfrm>
          <a:off x="-36513" y="1962151"/>
          <a:ext cx="9144001" cy="465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381000" y="6416675"/>
            <a:ext cx="640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SzPct val="80000"/>
              <a:buFont typeface="Monotype Sorts"/>
              <a:buChar char="n"/>
            </a:pPr>
            <a:r>
              <a:rPr lang="fr-FR" altLang="fr-FR" sz="2000">
                <a:latin typeface="Arial" pitchFamily="34" charset="0"/>
              </a:rPr>
              <a:t>  </a:t>
            </a:r>
            <a:r>
              <a:rPr lang="fr-FR" altLang="fr-FR" sz="2000" b="1">
                <a:latin typeface="Arial" pitchFamily="34" charset="0"/>
              </a:rPr>
              <a:t>Montant des impôts en Euros par Habitant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01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77030"/>
              </p:ext>
            </p:extLst>
          </p:nvPr>
        </p:nvGraphicFramePr>
        <p:xfrm>
          <a:off x="1187624" y="836712"/>
          <a:ext cx="7488831" cy="4608511"/>
        </p:xfrm>
        <a:graphic>
          <a:graphicData uri="http://schemas.openxmlformats.org/drawingml/2006/table">
            <a:tbl>
              <a:tblPr/>
              <a:tblGrid>
                <a:gridCol w="3600400"/>
                <a:gridCol w="201622"/>
                <a:gridCol w="1180931"/>
                <a:gridCol w="144016"/>
                <a:gridCol w="1180931"/>
                <a:gridCol w="1180931"/>
              </a:tblGrid>
              <a:tr h="4706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forfaitaire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87 530,00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87 530,00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84 651,00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de solidarité rurale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72 453,00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65 200,00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nationale de péréquation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17 463,00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18 000,00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652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DGD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Emplois d'avenir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4 290,64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région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Orchestre Champs Elysées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département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965,00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1 620,00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Subvention résidence artistes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965,00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Compensation  Contribution économique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3 528,00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3 528,00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2 777,00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Compensation taxe foncier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13 143,00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13 143,00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12 111,00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Compensation taxe d'habitation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20 537,00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20 537,00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18 601,00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227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de recensement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2 233,00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67643"/>
              </p:ext>
            </p:extLst>
          </p:nvPr>
        </p:nvGraphicFramePr>
        <p:xfrm>
          <a:off x="1187624" y="980728"/>
          <a:ext cx="7488831" cy="4608510"/>
        </p:xfrm>
        <a:graphic>
          <a:graphicData uri="http://schemas.openxmlformats.org/drawingml/2006/table">
            <a:tbl>
              <a:tblPr/>
              <a:tblGrid>
                <a:gridCol w="3600400"/>
                <a:gridCol w="201622"/>
                <a:gridCol w="1180931"/>
                <a:gridCol w="144016"/>
                <a:gridCol w="1180931"/>
                <a:gridCol w="1180931"/>
              </a:tblGrid>
              <a:tr h="3628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622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AUTRES PRODUITS GESTION COURANTE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22 010,00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20 001,00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Revenus des immeubles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22 010,00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salle socio-éducative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4 429,00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Maison Pour Tous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2 680,00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espace associatif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202,00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13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Emmanuel BOISUMEAU 1 rue des Halles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780,06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Bernard MARTIN 1, rue des Halles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201,74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Viviane GRENIER 9 rue de la poste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Fabrice GUYONNEAU 1 rue des Halles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3 262,32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bureau de la Poste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7 590,44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Nicolas CRON 1, rue des Halles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1 008,70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Location Presbytère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655,74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22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PRODUITS FINANCIERS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46,47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Produits financiers (Intérêts parts sociales)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46,47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8622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PRODUITS EXCEPTIONNELS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830,79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488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Mandats annulés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580,79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187624" y="1700808"/>
            <a:ext cx="7128792" cy="3600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83568" y="476672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FONCTIONNEMENT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Projet de budget 2013</a:t>
            </a:r>
          </a:p>
          <a:p>
            <a:pPr algn="ctr"/>
            <a:r>
              <a:rPr lang="fr-FR" sz="3200" u="sng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</a:rPr>
              <a:t>694.546,27 euros</a:t>
            </a:r>
          </a:p>
          <a:p>
            <a:pPr algn="ctr"/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Projet de budget 2014</a:t>
            </a:r>
          </a:p>
          <a:p>
            <a:pPr algn="ctr"/>
            <a:r>
              <a:rPr lang="fr-FR" sz="3200" u="sng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</a:rPr>
              <a:t>733.587,10 euro</a:t>
            </a:r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</a:rPr>
              <a:t>s</a:t>
            </a:r>
          </a:p>
          <a:p>
            <a:pPr algn="ctr"/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+ 5,62 %</a:t>
            </a:r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51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187624" y="1700808"/>
            <a:ext cx="7128792" cy="3600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83568" y="476672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INVESTISSEMENT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Projet de budget 2013</a:t>
            </a:r>
          </a:p>
          <a:p>
            <a:pPr algn="ctr"/>
            <a:r>
              <a:rPr lang="fr-FR" sz="3200" u="sng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</a:rPr>
              <a:t>677.851,06 euros</a:t>
            </a:r>
          </a:p>
          <a:p>
            <a:pPr algn="ctr"/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Projet de budget 2014</a:t>
            </a:r>
          </a:p>
          <a:p>
            <a:pPr algn="ctr"/>
            <a:r>
              <a:rPr lang="fr-FR" sz="3200" u="sng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</a:rPr>
              <a:t>675.989,04 euros</a:t>
            </a:r>
          </a:p>
          <a:p>
            <a:pPr algn="ctr"/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  <a:p>
            <a:pPr algn="ctr"/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- 0,27 %</a:t>
            </a:r>
            <a:endParaRPr lang="fr-FR" sz="3200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9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4247966" y="4617130"/>
            <a:ext cx="720081" cy="3528394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611560" y="188640"/>
            <a:ext cx="8064896" cy="365457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Dépenses</a:t>
            </a:r>
          </a:p>
          <a:p>
            <a:pPr algn="ctr"/>
            <a:r>
              <a:rPr lang="fr-FR" sz="8000" dirty="0">
                <a:solidFill>
                  <a:schemeClr val="accent4">
                    <a:lumMod val="50000"/>
                  </a:schemeClr>
                </a:solidFill>
              </a:rPr>
              <a:t>d</a:t>
            </a:r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’investissement</a:t>
            </a:r>
          </a:p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2014</a:t>
            </a:r>
            <a:endParaRPr lang="fr-FR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4077072"/>
            <a:ext cx="79928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u="sng" dirty="0" smtClean="0">
                <a:latin typeface="Arial Black" panose="020B0A04020102020204" pitchFamily="34" charset="0"/>
              </a:rPr>
              <a:t>Trois dossiers importants en 2014</a:t>
            </a:r>
          </a:p>
          <a:p>
            <a:pPr algn="ctr"/>
            <a:r>
              <a:rPr lang="fr-FR" sz="2000" dirty="0" smtClean="0">
                <a:latin typeface="Copperplate Gothic Bold" panose="020E0705020206020404" pitchFamily="34" charset="0"/>
              </a:rPr>
              <a:t>Poursuite de la réhabilitation extérieure de l’Eglise</a:t>
            </a:r>
          </a:p>
          <a:p>
            <a:pPr algn="ctr"/>
            <a:r>
              <a:rPr lang="fr-FR" sz="2000" dirty="0" smtClean="0">
                <a:latin typeface="Copperplate Gothic Light" panose="020E0507020206020404" pitchFamily="34" charset="0"/>
              </a:rPr>
              <a:t>(Chœur – Sacristie – Clocher)</a:t>
            </a:r>
          </a:p>
          <a:p>
            <a:pPr algn="ctr"/>
            <a:r>
              <a:rPr lang="fr-FR" sz="2000" dirty="0" smtClean="0">
                <a:latin typeface="Copperplate Gothic Bold" panose="020E0705020206020404" pitchFamily="34" charset="0"/>
              </a:rPr>
              <a:t>Rénovation du lavoir de la Fontaine</a:t>
            </a:r>
          </a:p>
          <a:p>
            <a:pPr algn="ctr"/>
            <a:r>
              <a:rPr lang="fr-FR" sz="2000" dirty="0" smtClean="0">
                <a:latin typeface="Copperplate Gothic Bold" panose="020E0705020206020404" pitchFamily="34" charset="0"/>
              </a:rPr>
              <a:t>Enfouissement des réseaux rue de la Conciergerie</a:t>
            </a:r>
            <a:endParaRPr lang="fr-FR" sz="2000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95536" y="188640"/>
            <a:ext cx="8424936" cy="89255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Poursuite de la réhabilitation de l’Eglise</a:t>
            </a:r>
          </a:p>
          <a:p>
            <a:pPr algn="ctr"/>
            <a:r>
              <a:rPr lang="fr-FR" sz="24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( Chœur – Sacristie – Clocher)</a:t>
            </a:r>
            <a:endParaRPr lang="fr-FR" sz="1400" u="sng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1196752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Situation première tranche (nef extérieur et toiture)</a:t>
            </a:r>
          </a:p>
          <a:p>
            <a:pPr algn="ctr"/>
            <a:r>
              <a:rPr lang="fr-FR" dirty="0" smtClean="0">
                <a:latin typeface="Copperplate Gothic Light" panose="020E0507020206020404" pitchFamily="34" charset="0"/>
              </a:rPr>
              <a:t>Inscrit au BP 2013 = 455.640,36 €  /  Payé en 2013 = 334.480,42 €</a:t>
            </a:r>
          </a:p>
          <a:p>
            <a:pPr algn="ctr"/>
            <a:r>
              <a:rPr lang="fr-FR" dirty="0" smtClean="0">
                <a:latin typeface="Copperplate Gothic Light" panose="020E0507020206020404" pitchFamily="34" charset="0"/>
              </a:rPr>
              <a:t>Reste à payer en 2014 = 121.159 €</a:t>
            </a:r>
            <a:endParaRPr lang="fr-FR" dirty="0">
              <a:latin typeface="Copperplate Gothic Light" panose="020E05070202060204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2420888"/>
            <a:ext cx="4176464" cy="21544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u="sng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Dépenses 2014 TTC</a:t>
            </a:r>
          </a:p>
          <a:p>
            <a:pPr marL="285750" indent="-285750"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Report 2013		       121.159</a:t>
            </a:r>
          </a:p>
          <a:p>
            <a:pPr marL="285750" indent="-285750"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Travaux </a:t>
            </a:r>
            <a:r>
              <a:rPr lang="fr-FR" sz="1400" dirty="0" smtClean="0"/>
              <a:t>(chœur/Sacristie/Clocher) </a:t>
            </a:r>
            <a:r>
              <a:rPr lang="fr-FR" dirty="0" smtClean="0"/>
              <a:t>:  </a:t>
            </a:r>
            <a:r>
              <a:rPr lang="fr-FR" u="sng" dirty="0" smtClean="0"/>
              <a:t>222.841</a:t>
            </a:r>
          </a:p>
          <a:p>
            <a:pPr marL="285750" indent="-285750">
              <a:spcAft>
                <a:spcPts val="30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TOTAL 			       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344.000</a:t>
            </a:r>
            <a:endParaRPr lang="fr-F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860032" y="2420888"/>
            <a:ext cx="3960440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u="sng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Subventions 2014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DETR			64.428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PROXIMA 		11.928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Réserve parlementaire	</a:t>
            </a:r>
            <a:r>
              <a:rPr lang="fr-FR" u="sng" dirty="0" smtClean="0"/>
              <a:t>32.607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TOTAL 		                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108.963</a:t>
            </a:r>
            <a:endParaRPr lang="fr-F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87624" y="5157192"/>
            <a:ext cx="6624736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Pour INFORMATION</a:t>
            </a:r>
          </a:p>
          <a:p>
            <a:pPr algn="ctr"/>
            <a:r>
              <a:rPr lang="fr-FR" dirty="0" smtClean="0">
                <a:latin typeface="Copperplate Gothic Light" panose="020E0507020206020404" pitchFamily="34" charset="0"/>
              </a:rPr>
              <a:t>Estimation travaux intérieurs = 381.113,16 euros HT</a:t>
            </a:r>
          </a:p>
          <a:p>
            <a:pPr algn="ctr"/>
            <a:r>
              <a:rPr lang="fr-FR" dirty="0" smtClean="0">
                <a:latin typeface="Copperplate Gothic Light" panose="020E0507020206020404" pitchFamily="34" charset="0"/>
              </a:rPr>
              <a:t>Subvention attendue DETR = 127.357 euros</a:t>
            </a:r>
            <a:endParaRPr lang="fr-FR" dirty="0"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8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95536" y="404664"/>
            <a:ext cx="842493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RENOVATION</a:t>
            </a:r>
          </a:p>
          <a:p>
            <a:pPr algn="ctr"/>
            <a:r>
              <a:rPr lang="fr-FR" sz="3200" u="sng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DU LAVOIR DE LA FONTAINE</a:t>
            </a:r>
          </a:p>
          <a:p>
            <a:pPr algn="ctr"/>
            <a:endParaRPr lang="fr-FR" sz="2400" dirty="0" smtClean="0">
              <a:latin typeface="Arial Black" panose="020B0A040201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Dossier lancé en 2012 par l’ancienne équipe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Diagnostic détaillé effectué par le cabinet Chrétien de Niort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Coût des travaux H.T  = </a:t>
            </a:r>
            <a:r>
              <a:rPr lang="fr-FR" b="1" u="sng" dirty="0" smtClean="0">
                <a:latin typeface="Copperplate Gothic Bold" panose="020E0705020206020404" pitchFamily="34" charset="0"/>
              </a:rPr>
              <a:t>62.558,10 €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Coût des travaux TTC = </a:t>
            </a:r>
            <a:r>
              <a:rPr lang="fr-FR" b="1" u="sng" dirty="0" smtClean="0">
                <a:latin typeface="Copperplate Gothic Bold" panose="020E0705020206020404" pitchFamily="34" charset="0"/>
              </a:rPr>
              <a:t>74.819,49 €</a:t>
            </a:r>
          </a:p>
          <a:p>
            <a:pPr algn="ctr">
              <a:spcAft>
                <a:spcPts val="600"/>
              </a:spcAft>
            </a:pPr>
            <a:endParaRPr lang="fr-FR" b="1" dirty="0" smtClean="0">
              <a:latin typeface="Copperplate Gothic Bold" panose="020E07050202060204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Subventions accordées à ce jour :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Bold" panose="020E0705020206020404" pitchFamily="34" charset="0"/>
              </a:rPr>
              <a:t>43.279,05 euros (69,18% du projet HT)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PROXIMA Pays de Gâtine  = 12.000 euros (19,18% du projet)</a:t>
            </a:r>
          </a:p>
          <a:p>
            <a:pPr algn="ctr">
              <a:spcAft>
                <a:spcPts val="600"/>
              </a:spcAft>
            </a:pPr>
            <a:r>
              <a:rPr lang="fr-FR" b="1" dirty="0" smtClean="0">
                <a:latin typeface="Copperplate Gothic Light" panose="020E0507020206020404" pitchFamily="34" charset="0"/>
              </a:rPr>
              <a:t>Europe (FEADER) = 31.279,05 euros (50% du projet)</a:t>
            </a:r>
          </a:p>
          <a:p>
            <a:pPr algn="ctr">
              <a:spcAft>
                <a:spcPts val="600"/>
              </a:spcAft>
            </a:pPr>
            <a:endParaRPr lang="fr-FR" b="1" dirty="0">
              <a:latin typeface="Copperplate Gothic Bold" panose="020E07050202060204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Pour bénéficier de la subvention européenne,</a:t>
            </a:r>
          </a:p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Les travaux doivent être achevés</a:t>
            </a:r>
          </a:p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latin typeface="Copperplate Gothic Bold" panose="020E0705020206020404" pitchFamily="34" charset="0"/>
              </a:rPr>
              <a:t>à la date du 30 juin 2015</a:t>
            </a:r>
            <a:endParaRPr lang="fr-FR" sz="2000" b="1" dirty="0">
              <a:solidFill>
                <a:schemeClr val="accent1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5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87142"/>
              </p:ext>
            </p:extLst>
          </p:nvPr>
        </p:nvGraphicFramePr>
        <p:xfrm>
          <a:off x="1331640" y="980728"/>
          <a:ext cx="7128792" cy="4405350"/>
        </p:xfrm>
        <a:graphic>
          <a:graphicData uri="http://schemas.openxmlformats.org/drawingml/2006/table">
            <a:tbl>
              <a:tblPr/>
              <a:tblGrid>
                <a:gridCol w="5260277"/>
                <a:gridCol w="203099"/>
                <a:gridCol w="1665416"/>
              </a:tblGrid>
              <a:tr h="588684"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Acquisition de matériel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3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13 580,60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PAVE = Solde à verser au Pays de Gâtine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Participation matériels cantine collège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5 220,00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Logiciel Horizon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2 130,00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Scanneur compta recto-verso et matériel informatique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1 017,00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Table et chaises bureau du maire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1 020,00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Souffleur (payé le 01/01/2014)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393,60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4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Broyeur 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3 720,00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00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69512"/>
              </p:ext>
            </p:extLst>
          </p:nvPr>
        </p:nvGraphicFramePr>
        <p:xfrm>
          <a:off x="1403648" y="764704"/>
          <a:ext cx="6696744" cy="4721496"/>
        </p:xfrm>
        <a:graphic>
          <a:graphicData uri="http://schemas.openxmlformats.org/drawingml/2006/table">
            <a:tbl>
              <a:tblPr/>
              <a:tblGrid>
                <a:gridCol w="4941472"/>
                <a:gridCol w="190790"/>
                <a:gridCol w="1564482"/>
              </a:tblGrid>
              <a:tr h="558227"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Voirie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135 556,50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Sablage terrain de football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1 440,00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Panneaux voirie, panneaux rue et plaques maison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2 760,00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Raccordement eau et EDF Gendarmerie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5 000,00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Mise à niveau sécurité </a:t>
                      </a:r>
                      <a:r>
                        <a:rPr lang="fr-FR" sz="18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éclairage </a:t>
                      </a:r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public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11 880,00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Facture MRY Rue du Mazureau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17 438,40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Bordures rue du cimetière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9 480,00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Rénovation Lavoir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75 058,10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Divers </a:t>
                      </a:r>
                      <a:r>
                        <a:rPr lang="fr-FR" sz="18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travaux non planifiés à ce jour</a:t>
                      </a:r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12 500,00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69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619543"/>
              </p:ext>
            </p:extLst>
          </p:nvPr>
        </p:nvGraphicFramePr>
        <p:xfrm>
          <a:off x="1259632" y="836712"/>
          <a:ext cx="6912768" cy="4824538"/>
        </p:xfrm>
        <a:graphic>
          <a:graphicData uri="http://schemas.openxmlformats.org/drawingml/2006/table">
            <a:tbl>
              <a:tblPr/>
              <a:tblGrid>
                <a:gridCol w="5100874"/>
                <a:gridCol w="196945"/>
                <a:gridCol w="1614949"/>
              </a:tblGrid>
              <a:tr h="5057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Travaux bâtiments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31 240,00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Travaux salle socio-éducative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3 840,00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Aménagement mairie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2 400,00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Divers </a:t>
                      </a:r>
                      <a:r>
                        <a:rPr lang="fr-FR" sz="18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travaux non planifiés</a:t>
                      </a:r>
                      <a:r>
                        <a:rPr lang="fr-FR" sz="1800" b="0" i="0" u="none" strike="noStrike" baseline="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 à ce jour</a:t>
                      </a:r>
                      <a:endParaRPr lang="fr-FR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25 000,00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57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Acquisition terrains et bâtiments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1 400,00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Achat de terrain de l'Alière au Conseil Général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1 400,00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57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Restauration Eglise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344 000,00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Restauration église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344 000,00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57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Effacement des réseaux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58 900,00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4668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Rue de la conciergerie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58 900,00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69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0235"/>
              </p:ext>
            </p:extLst>
          </p:nvPr>
        </p:nvGraphicFramePr>
        <p:xfrm>
          <a:off x="1403648" y="1052736"/>
          <a:ext cx="6912768" cy="4392488"/>
        </p:xfrm>
        <a:graphic>
          <a:graphicData uri="http://schemas.openxmlformats.org/drawingml/2006/table">
            <a:tbl>
              <a:tblPr/>
              <a:tblGrid>
                <a:gridCol w="5100874"/>
                <a:gridCol w="196945"/>
                <a:gridCol w="1614949"/>
              </a:tblGrid>
              <a:tr h="936104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Opérations financières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20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91 311,94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Dépenses imprévues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35 291,44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du capital de la dette (24 prêts)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52 080,63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caution logement rue des halles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prêt au budget « 8 </a:t>
                      </a:r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à </a:t>
                      </a:r>
                      <a:r>
                        <a:rPr lang="fr-FR" sz="18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Huit »</a:t>
                      </a:r>
                      <a:endParaRPr lang="fr-FR" sz="18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3 459,87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69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800" u="sng" smtClean="0">
                <a:latin typeface="Impact" pitchFamily="34" charset="0"/>
              </a:rPr>
              <a:t>ENCOURS DE LA DETTE 2012</a:t>
            </a: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z="4000" smtClean="0"/>
              <a:t>Communes de 500 à 1999 habitants</a:t>
            </a:r>
            <a:endParaRPr lang="fr-FR" altLang="fr-FR" smtClean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64414945"/>
              </p:ext>
            </p:extLst>
          </p:nvPr>
        </p:nvGraphicFramePr>
        <p:xfrm>
          <a:off x="0" y="1989138"/>
          <a:ext cx="9144000" cy="4625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381000" y="6416675"/>
            <a:ext cx="455104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SzPct val="80000"/>
              <a:buFont typeface="Monotype Sorts"/>
              <a:buChar char="n"/>
            </a:pPr>
            <a:r>
              <a:rPr lang="fr-FR" altLang="fr-FR" sz="2000" dirty="0">
                <a:latin typeface="Arial" pitchFamily="34" charset="0"/>
              </a:rPr>
              <a:t>  </a:t>
            </a:r>
            <a:r>
              <a:rPr lang="fr-FR" altLang="fr-FR" sz="1600" b="1" dirty="0">
                <a:latin typeface="Arial" pitchFamily="34" charset="0"/>
              </a:rPr>
              <a:t>Montant de la dette en Euros par Habitant</a:t>
            </a:r>
            <a:endParaRPr lang="fr-FR" alt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580112" y="6381328"/>
            <a:ext cx="3063724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j-lt"/>
              </a:rPr>
              <a:t>Prêt de 168.975 euros en 2013</a:t>
            </a:r>
            <a:endParaRPr lang="fr-FR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75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3864600" y="4064394"/>
            <a:ext cx="1486813" cy="3528394"/>
          </a:xfrm>
          <a:prstGeom prst="rect">
            <a:avLst/>
          </a:prstGeom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611560" y="404664"/>
            <a:ext cx="8064896" cy="365457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Recettes</a:t>
            </a:r>
          </a:p>
          <a:p>
            <a:pPr algn="ctr"/>
            <a:r>
              <a:rPr lang="fr-FR" sz="8000" dirty="0">
                <a:solidFill>
                  <a:schemeClr val="accent4">
                    <a:lumMod val="50000"/>
                  </a:schemeClr>
                </a:solidFill>
              </a:rPr>
              <a:t>d</a:t>
            </a:r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’investissement</a:t>
            </a:r>
          </a:p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2014</a:t>
            </a:r>
            <a:endParaRPr lang="fr-FR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52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4044620" y="3956382"/>
            <a:ext cx="1126774" cy="3528394"/>
          </a:xfrm>
          <a:prstGeom prst="rect">
            <a:avLst/>
          </a:prstGeom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611560" y="404664"/>
            <a:ext cx="8064896" cy="365457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Dépenses de fonctionnement</a:t>
            </a:r>
          </a:p>
          <a:p>
            <a:pPr algn="ctr"/>
            <a:r>
              <a:rPr lang="fr-FR" sz="8000" dirty="0" smtClean="0">
                <a:solidFill>
                  <a:schemeClr val="accent4">
                    <a:lumMod val="50000"/>
                  </a:schemeClr>
                </a:solidFill>
              </a:rPr>
              <a:t>2014</a:t>
            </a:r>
            <a:endParaRPr lang="fr-FR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956249" cy="949569"/>
          </a:xfrm>
        </p:spPr>
        <p:txBody>
          <a:bodyPr>
            <a:noAutofit/>
          </a:bodyPr>
          <a:lstStyle/>
          <a:p>
            <a:pPr algn="l"/>
            <a:r>
              <a:rPr lang="fr-FR" sz="32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SUBVENTIONS - EMPRUNT</a:t>
            </a:r>
            <a:endParaRPr lang="fr-FR" sz="32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84634"/>
              </p:ext>
            </p:extLst>
          </p:nvPr>
        </p:nvGraphicFramePr>
        <p:xfrm>
          <a:off x="1219200" y="1130550"/>
          <a:ext cx="7673279" cy="5108933"/>
        </p:xfrm>
        <a:graphic>
          <a:graphicData uri="http://schemas.openxmlformats.org/drawingml/2006/table">
            <a:tbl>
              <a:tblPr/>
              <a:tblGrid>
                <a:gridCol w="2821058"/>
                <a:gridCol w="112843"/>
                <a:gridCol w="925307"/>
                <a:gridCol w="925307"/>
                <a:gridCol w="112843"/>
                <a:gridCol w="925307"/>
                <a:gridCol w="925307"/>
                <a:gridCol w="925307"/>
              </a:tblGrid>
              <a:tr h="2297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LIBELLE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BP 2013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REAL 2013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REPORT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BP 2014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BG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 2014</a:t>
                      </a:r>
                      <a:endParaRPr lang="fr-F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97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SUBVENTIONS ET EMPRUNTS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367 066,00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360 936,01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23 527,99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145 330,05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168 858,04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Etat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17 398,00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32 607,00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32 607,00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Solde </a:t>
                      </a:r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Réserve parlementaire Eglise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17 398,00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32 607,00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Région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30 884,00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31 739,17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FRIL Eglise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30 000,00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Résidence artistes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Leader randonnée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739,17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Département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46 950,00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46 948,84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23 928,00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23 928,00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PROXIMA rue du Pré Martinet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8 113,50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Sécurité rue des Forges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19 963,84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PROXIMA Eglise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18 871,50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11 928,00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PROXIMA Pays Lavoir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12 000,00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Subvention autres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11 470,00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10 615,99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37 279,05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47 895,04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Subvention SIEDS pour la conciergerie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 préciser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10 615,99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Subvention </a:t>
                      </a:r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EUROPE pour lavoir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31 279,05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89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Dotation d'équipement des territoires ruraux (DETR)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108 787,00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95 875,00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12 912,00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51 516,00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64 428,00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Rue des Forges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10 183,00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Rue du Pré Martinet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58 080,00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Eglise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27 612,00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64 428,00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Emprunts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168 975,00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168 975,00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79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Prêt Crédit Mutuel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168 975,00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26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201702"/>
            <a:ext cx="7676329" cy="949569"/>
          </a:xfrm>
        </p:spPr>
        <p:txBody>
          <a:bodyPr>
            <a:noAutofit/>
          </a:bodyPr>
          <a:lstStyle/>
          <a:p>
            <a:pPr algn="l"/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Opérations financières</a:t>
            </a:r>
            <a:endParaRPr lang="fr-FR" sz="36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007622"/>
              </p:ext>
            </p:extLst>
          </p:nvPr>
        </p:nvGraphicFramePr>
        <p:xfrm>
          <a:off x="1115616" y="1052737"/>
          <a:ext cx="7632848" cy="4448825"/>
        </p:xfrm>
        <a:graphic>
          <a:graphicData uri="http://schemas.openxmlformats.org/drawingml/2006/table">
            <a:tbl>
              <a:tblPr/>
              <a:tblGrid>
                <a:gridCol w="3698084"/>
                <a:gridCol w="147924"/>
                <a:gridCol w="1212972"/>
                <a:gridCol w="1212972"/>
                <a:gridCol w="147924"/>
                <a:gridCol w="1212972"/>
              </a:tblGrid>
              <a:tr h="3703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</a:t>
                      </a:r>
                      <a:r>
                        <a:rPr lang="fr-FR" sz="1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514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OPERATIONS FINANCIERES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310 785,06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258 373,47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507 131,00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62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Solde </a:t>
                      </a:r>
                      <a:r>
                        <a:rPr lang="fr-FR" sz="16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2013 section </a:t>
                      </a:r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d'investissement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119 594,12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Virement </a:t>
                      </a:r>
                      <a:r>
                        <a:rPr lang="fr-FR" sz="16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section </a:t>
                      </a:r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de fonctionnement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53 654,00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130 000,00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9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Vente</a:t>
                      </a:r>
                      <a:r>
                        <a:rPr lang="fr-FR" sz="1600" b="1" i="0" u="none" strike="noStrike" baseline="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 terrain </a:t>
                      </a:r>
                      <a:r>
                        <a:rPr lang="fr-FR" sz="1600" b="1" i="0" u="none" strike="noStrike" baseline="0" dirty="0" err="1" smtClean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Noirteau</a:t>
                      </a:r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9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Remboursement FCTVA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69 580,00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69 585,57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64 700,00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9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Taxe d'aménagement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10 000,00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10 960,36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7188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taxes d'aménagement en 2013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23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Excédents de fonctionnement capitalisés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150 000,00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150 000,00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155 000,00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9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Dépôts et cautionnements reçus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470,00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403,48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7188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Caution Martin Logement 1 rue des halles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201,74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188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Caution Boisumeau Logement 1  rue des halles</a:t>
                      </a:r>
                    </a:p>
                  </a:txBody>
                  <a:tcPr marL="474412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201,74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9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Amortissements</a:t>
                      </a:r>
                    </a:p>
                  </a:txBody>
                  <a:tcPr marL="237206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6589" marR="6589" marT="6589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27 081,06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6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26 056,88</a:t>
                      </a:r>
                    </a:p>
                  </a:txBody>
                  <a:tcPr marL="6589" marR="6589" marT="6589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15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755576" y="620688"/>
            <a:ext cx="8136904" cy="580729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3800" dirty="0" smtClean="0"/>
          </a:p>
          <a:p>
            <a:pPr algn="ctr"/>
            <a:endParaRPr lang="fr-FR" sz="13800" dirty="0"/>
          </a:p>
          <a:p>
            <a:pPr algn="ctr"/>
            <a:endParaRPr lang="fr-FR" sz="13800" dirty="0" smtClean="0"/>
          </a:p>
          <a:p>
            <a:pPr algn="ctr"/>
            <a:endParaRPr lang="fr-FR" sz="13800" dirty="0"/>
          </a:p>
          <a:p>
            <a:pPr algn="ctr"/>
            <a:r>
              <a:rPr lang="fr-FR" sz="13800" dirty="0" smtClean="0"/>
              <a:t>BUDGET</a:t>
            </a:r>
            <a:br>
              <a:rPr lang="fr-FR" sz="13800" dirty="0" smtClean="0"/>
            </a:br>
            <a:r>
              <a:rPr lang="fr-FR" sz="8800" dirty="0" smtClean="0"/>
              <a:t>2014 – 8 à HUIT</a:t>
            </a:r>
            <a:r>
              <a:rPr lang="fr-FR" sz="13800" dirty="0" smtClean="0"/>
              <a:t> </a:t>
            </a:r>
            <a:r>
              <a:rPr lang="fr-FR" sz="11500" dirty="0" smtClean="0"/>
              <a:t/>
            </a:r>
            <a:br>
              <a:rPr lang="fr-FR" sz="11500" dirty="0" smtClean="0"/>
            </a:br>
            <a:r>
              <a:rPr lang="fr-FR" sz="11500" dirty="0" smtClean="0"/>
              <a:t/>
            </a:r>
            <a:br>
              <a:rPr lang="fr-FR" sz="11500" dirty="0" smtClean="0"/>
            </a:br>
            <a:endParaRPr lang="fr-FR" sz="1200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0689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5" t="22451" r="3788" b="24144"/>
          <a:stretch/>
        </p:blipFill>
        <p:spPr>
          <a:xfrm rot="16200000">
            <a:off x="3864598" y="3632346"/>
            <a:ext cx="1486813" cy="352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7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88886"/>
              </p:ext>
            </p:extLst>
          </p:nvPr>
        </p:nvGraphicFramePr>
        <p:xfrm>
          <a:off x="1259632" y="1268760"/>
          <a:ext cx="6912768" cy="4540534"/>
        </p:xfrm>
        <a:graphic>
          <a:graphicData uri="http://schemas.openxmlformats.org/drawingml/2006/table">
            <a:tbl>
              <a:tblPr/>
              <a:tblGrid>
                <a:gridCol w="2339381"/>
                <a:gridCol w="1591201"/>
                <a:gridCol w="1591201"/>
                <a:gridCol w="1390985"/>
              </a:tblGrid>
              <a:tr h="3453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Résultat de l'année 2013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53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COMPTE </a:t>
                      </a:r>
                      <a:r>
                        <a:rPr lang="fr-FR" sz="1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ADMINISTRATIF 8 à HUIT</a:t>
                      </a:r>
                      <a:endParaRPr lang="fr-FR" sz="1900" b="0" i="0" u="none" strike="noStrike" dirty="0">
                        <a:solidFill>
                          <a:srgbClr val="FF0000"/>
                        </a:solidFill>
                        <a:effectLst/>
                        <a:latin typeface="Copperplate Gothic Bold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Année 2013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DEPENSES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RECETTES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EXCEDENT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FONCTIONNEMENT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8.089,29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13.310,88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5.221,59</a:t>
                      </a:r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9.650,24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13.029,92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3.379,68</a:t>
                      </a:r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17.739,53</a:t>
                      </a:r>
                      <a:endParaRPr lang="fr-FR" dirty="0"/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26.340,80</a:t>
                      </a:r>
                      <a:endParaRPr lang="fr-FR" dirty="0"/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8.601,27</a:t>
                      </a:r>
                      <a:endParaRPr lang="fr-FR" dirty="0"/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3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Répartition des excédents</a:t>
                      </a: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53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900" b="0" i="0" u="none" strike="noStrike" dirty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sur le budget </a:t>
                      </a:r>
                      <a:r>
                        <a:rPr lang="fr-FR" sz="1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opperplate Gothic Bold"/>
                        </a:rPr>
                        <a:t>2014 de 8 à HUIT</a:t>
                      </a:r>
                      <a:endParaRPr lang="fr-FR" sz="1900" b="0" i="0" u="none" strike="noStrike" dirty="0">
                        <a:solidFill>
                          <a:srgbClr val="FF0000"/>
                        </a:solidFill>
                        <a:effectLst/>
                        <a:latin typeface="Copperplate Gothic Bold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59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*** En </a:t>
                      </a:r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5.221,59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*** En </a:t>
                      </a:r>
                      <a:r>
                        <a:rPr lang="fr-FR" sz="18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investissement</a:t>
                      </a: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3.379,68</a:t>
                      </a:r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2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8.601,27</a:t>
                      </a:r>
                      <a:endParaRPr lang="fr-FR" sz="18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686" marR="6686" marT="6686" marB="0" anchor="b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259632" y="188640"/>
            <a:ext cx="612068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Le résultat du compte administratif 2013 permet de transférer une somme de 8.604,27  € au budget d’investissement 2014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02252"/>
              </p:ext>
            </p:extLst>
          </p:nvPr>
        </p:nvGraphicFramePr>
        <p:xfrm>
          <a:off x="1187624" y="260648"/>
          <a:ext cx="6192687" cy="6120676"/>
        </p:xfrm>
        <a:graphic>
          <a:graphicData uri="http://schemas.openxmlformats.org/drawingml/2006/table">
            <a:tbl>
              <a:tblPr/>
              <a:tblGrid>
                <a:gridCol w="3362154"/>
                <a:gridCol w="919564"/>
                <a:gridCol w="991405"/>
                <a:gridCol w="919564"/>
              </a:tblGrid>
              <a:tr h="4505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opperplate Gothic Bold"/>
                        </a:rPr>
                        <a:t>DEPENSES DE FONCTIONNEMENT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Bâtiments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3 115,00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1 206,60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Prime d'assurance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780,00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820,00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Taxes foncières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2 250,00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2 187,92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Dépenses imprévues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726,00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Virement à la section d'investissement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Charges diverses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0,25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Intérêts des prêts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3 915,00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3 914,52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3 532,00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13 311,00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8 089,29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13 179,00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5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opperplate Gothic Bold"/>
                        </a:rPr>
                        <a:t>RECETTES DE FONCTIONNEMENT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Loyers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11 961,00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11 961,00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11 961,00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Produits financiers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1 350,00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1 349,88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1 218,00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13 311,00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13 310,88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13 179,00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0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985867"/>
              </p:ext>
            </p:extLst>
          </p:nvPr>
        </p:nvGraphicFramePr>
        <p:xfrm>
          <a:off x="1187624" y="404664"/>
          <a:ext cx="6048672" cy="6048676"/>
        </p:xfrm>
        <a:graphic>
          <a:graphicData uri="http://schemas.openxmlformats.org/drawingml/2006/table">
            <a:tbl>
              <a:tblPr/>
              <a:tblGrid>
                <a:gridCol w="3283965"/>
                <a:gridCol w="898179"/>
                <a:gridCol w="968349"/>
                <a:gridCol w="898179"/>
              </a:tblGrid>
              <a:tr h="51140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opperplate Gothic Bold"/>
                        </a:rPr>
                        <a:t>DEPENSES D'INVESTISSEMENT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Travaux en prévision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5 878,90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4 527,14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Remboursement de la dette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9 651,00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9 650,24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10 034,00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15 529,90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9 650,24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14 561,14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140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opperplate Gothic Bold"/>
                        </a:rPr>
                        <a:t>RECETTES D'INVESTISSEMENT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Report de la section d'investissement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2 926,17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2 926,17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3 379,68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935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Virement du budget de fonctionnement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Excédents de fonctionnement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6 775,95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6 775,95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5 221,59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Remboursement prêt par commune</a:t>
                      </a:r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3 327,80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3 327,80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3 459,87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32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15 529,92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13 029,92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14 561,14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94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/>
        </p:nvSpPr>
        <p:spPr>
          <a:xfrm>
            <a:off x="2468563" y="3487738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Titre 1"/>
          <p:cNvSpPr>
            <a:spLocks noGrp="1"/>
          </p:cNvSpPr>
          <p:nvPr/>
        </p:nvSpPr>
        <p:spPr>
          <a:xfrm>
            <a:off x="2468563" y="3276600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/>
        </p:nvSpPr>
        <p:spPr>
          <a:xfrm>
            <a:off x="2468563" y="36560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Titre 1"/>
          <p:cNvSpPr>
            <a:spLocks noGrp="1"/>
          </p:cNvSpPr>
          <p:nvPr/>
        </p:nvSpPr>
        <p:spPr>
          <a:xfrm>
            <a:off x="2468563" y="3198813"/>
            <a:ext cx="7239000" cy="114300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1187624" y="1484784"/>
            <a:ext cx="7128792" cy="3600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5496" y="164822"/>
            <a:ext cx="910850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FONCTIONNEMENT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Pour arrêter un certain nombre de lignes budgétaires en dépenses de fonctionnement,</a:t>
            </a:r>
          </a:p>
          <a:p>
            <a:pPr algn="ctr"/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Copperplate Gothic Bold" panose="020E0705020206020404" pitchFamily="34" charset="0"/>
              </a:rPr>
              <a:t>la méthode suivante a été retenue :</a:t>
            </a:r>
          </a:p>
          <a:p>
            <a:pPr algn="ctr"/>
            <a:endParaRPr lang="fr-FR" sz="3200" dirty="0">
              <a:latin typeface="Copperplate Gothic Bold" panose="020E0705020206020404" pitchFamily="34" charset="0"/>
            </a:endParaRPr>
          </a:p>
          <a:p>
            <a:pPr algn="ctr"/>
            <a:r>
              <a:rPr lang="fr-FR" sz="2000" dirty="0" smtClean="0">
                <a:latin typeface="Copperplate Gothic Light" panose="020E0507020206020404" pitchFamily="34" charset="0"/>
              </a:rPr>
              <a:t>Moyenne des réalisations des trois dernières années</a:t>
            </a:r>
          </a:p>
          <a:p>
            <a:pPr algn="ctr"/>
            <a:r>
              <a:rPr lang="fr-FR" sz="2000" dirty="0" smtClean="0">
                <a:latin typeface="Copperplate Gothic Light" panose="020E0507020206020404" pitchFamily="34" charset="0"/>
              </a:rPr>
              <a:t>Réal 2011 + Réal 2012 + Réal 2013 / 3</a:t>
            </a:r>
          </a:p>
          <a:p>
            <a:pPr algn="ctr"/>
            <a:endParaRPr lang="fr-FR" sz="2000" dirty="0">
              <a:latin typeface="Copperplate Gothic Light" panose="020E0507020206020404" pitchFamily="34" charset="0"/>
            </a:endParaRPr>
          </a:p>
          <a:p>
            <a:pPr algn="ctr"/>
            <a:r>
              <a:rPr lang="fr-FR" sz="2000" b="1" u="sng" dirty="0" smtClean="0">
                <a:solidFill>
                  <a:schemeClr val="accent6">
                    <a:lumMod val="50000"/>
                  </a:schemeClr>
                </a:solidFill>
                <a:latin typeface="Copperplate Gothic Light" panose="020E0507020206020404" pitchFamily="34" charset="0"/>
              </a:rPr>
              <a:t>Exemple pour les frais d’affranchissement</a:t>
            </a:r>
          </a:p>
          <a:p>
            <a:r>
              <a:rPr lang="fr-FR" sz="2000" dirty="0" smtClean="0">
                <a:latin typeface="Copperplate Gothic Light" panose="020E0507020206020404" pitchFamily="34" charset="0"/>
              </a:rPr>
              <a:t>			Réal 2011	1.227,34</a:t>
            </a:r>
          </a:p>
          <a:p>
            <a:r>
              <a:rPr lang="fr-FR" sz="2000" dirty="0" smtClean="0">
                <a:latin typeface="Copperplate Gothic Light" panose="020E0507020206020404" pitchFamily="34" charset="0"/>
              </a:rPr>
              <a:t>			Réal 2012	1.384,67</a:t>
            </a:r>
          </a:p>
          <a:p>
            <a:r>
              <a:rPr lang="fr-FR" sz="2000" dirty="0" smtClean="0">
                <a:latin typeface="Copperplate Gothic Light" panose="020E0507020206020404" pitchFamily="34" charset="0"/>
              </a:rPr>
              <a:t>			Réal 2013	1.135,17</a:t>
            </a:r>
          </a:p>
          <a:p>
            <a:endParaRPr lang="fr-FR" sz="2000" dirty="0">
              <a:latin typeface="Copperplate Gothic Light" panose="020E0507020206020404" pitchFamily="34" charset="0"/>
            </a:endParaRPr>
          </a:p>
          <a:p>
            <a:r>
              <a:rPr lang="fr-FR" sz="2000" dirty="0" smtClean="0">
                <a:latin typeface="Copperplate Gothic Light" panose="020E0507020206020404" pitchFamily="34" charset="0"/>
              </a:rPr>
              <a:t>			</a:t>
            </a:r>
            <a:r>
              <a:rPr lang="fr-FR" sz="2000" b="1" dirty="0" smtClean="0">
                <a:latin typeface="Copperplate Gothic Light" panose="020E0507020206020404" pitchFamily="34" charset="0"/>
              </a:rPr>
              <a:t>Moyenne 	1.253,46</a:t>
            </a:r>
          </a:p>
          <a:p>
            <a:pPr algn="ctr"/>
            <a:r>
              <a:rPr lang="fr-FR" sz="2000" dirty="0" smtClean="0">
                <a:latin typeface="Copperplate Gothic Light" panose="020E0507020206020404" pitchFamily="34" charset="0"/>
              </a:rPr>
              <a:t>Inscrit au budget 2014 la somme de  1.300 euros</a:t>
            </a:r>
            <a:endParaRPr lang="fr-FR" sz="2000" dirty="0"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3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2737" y="201702"/>
            <a:ext cx="6189583" cy="949569"/>
          </a:xfrm>
        </p:spPr>
        <p:txBody>
          <a:bodyPr>
            <a:noAutofit/>
          </a:bodyPr>
          <a:lstStyle/>
          <a:p>
            <a:pPr algn="l"/>
            <a:r>
              <a:rPr lang="fr-FR" sz="40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Consommations</a:t>
            </a:r>
            <a:endParaRPr lang="fr-FR" sz="40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746"/>
              </p:ext>
            </p:extLst>
          </p:nvPr>
        </p:nvGraphicFramePr>
        <p:xfrm>
          <a:off x="1403648" y="1268760"/>
          <a:ext cx="7272808" cy="4176468"/>
        </p:xfrm>
        <a:graphic>
          <a:graphicData uri="http://schemas.openxmlformats.org/drawingml/2006/table">
            <a:tbl>
              <a:tblPr/>
              <a:tblGrid>
                <a:gridCol w="3560789"/>
                <a:gridCol w="192475"/>
                <a:gridCol w="1127354"/>
                <a:gridCol w="137482"/>
                <a:gridCol w="1127354"/>
                <a:gridCol w="1127354"/>
              </a:tblGrid>
              <a:tr h="3649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079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CONSOMMATIONS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31 333,06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36 800,00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Eau et assainissement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1 460,01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Electricité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21 293,35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22 000,00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22 000,00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Mairie plus salle socio-éducative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12 755,73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Eclairage public Montbail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54,52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Eclairage public Le Beugnon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164,02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Gaz salle socio-éducative et MPT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371,00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Ancienne poste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293,29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MPT plus atelier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4 645,10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Eclairage public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3 009,69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Carburants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5 381,71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7 500,00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Carburants Charron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4 119,11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Fuel tracteur Fallourd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1 262,68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Frais d'affranchissement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1 135,17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0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Téléphone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2 062,82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91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Fournitures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27236"/>
              </p:ext>
            </p:extLst>
          </p:nvPr>
        </p:nvGraphicFramePr>
        <p:xfrm>
          <a:off x="1331640" y="1196752"/>
          <a:ext cx="7200799" cy="4320478"/>
        </p:xfrm>
        <a:graphic>
          <a:graphicData uri="http://schemas.openxmlformats.org/drawingml/2006/table">
            <a:tbl>
              <a:tblPr/>
              <a:tblGrid>
                <a:gridCol w="3525533"/>
                <a:gridCol w="190569"/>
                <a:gridCol w="1116192"/>
                <a:gridCol w="136121"/>
                <a:gridCol w="1116192"/>
                <a:gridCol w="1116192"/>
              </a:tblGrid>
              <a:tr h="33770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76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FOURNITURES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19 310,41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29 950,00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23 050,00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Entretien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3 762,93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Petit équipement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2 409,18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Voirie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6 539,72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Vêtements de travail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1 259,21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900,00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Administratives (Bureau)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1 181,29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Bibliothèque (Achat livres)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1 336,01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1 300,00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Divers (croquettes chien - vétérinaire)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42,83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Maintenance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2 503,98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4 100,00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Cloches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église</a:t>
                      </a:r>
                      <a:endParaRPr lang="fr-FR" sz="11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248,41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Photocopieur SBS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1 266,02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Téléphone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383,15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Logiciel bibliothèque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68,20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Logiciel Mairistem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538,20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Documentation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275,26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Abonnement vie communale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92,70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56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Abonnement Nouvelle République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182,56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Entretien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83319"/>
              </p:ext>
            </p:extLst>
          </p:nvPr>
        </p:nvGraphicFramePr>
        <p:xfrm>
          <a:off x="1475656" y="1340768"/>
          <a:ext cx="7056784" cy="4104456"/>
        </p:xfrm>
        <a:graphic>
          <a:graphicData uri="http://schemas.openxmlformats.org/drawingml/2006/table">
            <a:tbl>
              <a:tblPr/>
              <a:tblGrid>
                <a:gridCol w="3455023"/>
                <a:gridCol w="186758"/>
                <a:gridCol w="1093868"/>
                <a:gridCol w="133399"/>
                <a:gridCol w="1093868"/>
                <a:gridCol w="1093868"/>
              </a:tblGrid>
              <a:tr h="3689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74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ENTRETIEN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37 171,64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Terrains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4 077,08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Projecteur stade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1 310,28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Fleurs - Gazon -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Désherbant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- Engrais - Chaux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2 766,80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Bâtiments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8 398,87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25 000,00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11 000,00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Voies et réseaux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17 394,83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16 000,00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Entretien bornes d'incendie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2 783,50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Entretien éclairage public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4 401,24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Entretien terrain de football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1 213,94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Elagage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voirie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8 669,80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Balayage voirie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326,35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Véhicules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4 005,94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10 000,00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Autres matériels</a:t>
                      </a:r>
                    </a:p>
                  </a:txBody>
                  <a:tcPr marL="2743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3 294,92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421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Motoculteur - Taille haie - </a:t>
                      </a:r>
                      <a:r>
                        <a:rPr lang="fr-FR" sz="110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Tronçonneuse </a:t>
                      </a:r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- Tondeuse - Extincteurs</a:t>
                      </a:r>
                    </a:p>
                  </a:txBody>
                  <a:tcPr marL="54864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8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pperplate Gothic Bold" panose="020E0705020206020404" pitchFamily="34" charset="0"/>
              </a:rPr>
              <a:t>Participations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747780"/>
              </p:ext>
            </p:extLst>
          </p:nvPr>
        </p:nvGraphicFramePr>
        <p:xfrm>
          <a:off x="1331640" y="1052736"/>
          <a:ext cx="6912768" cy="5325969"/>
        </p:xfrm>
        <a:graphic>
          <a:graphicData uri="http://schemas.openxmlformats.org/drawingml/2006/table">
            <a:tbl>
              <a:tblPr/>
              <a:tblGrid>
                <a:gridCol w="3384513"/>
                <a:gridCol w="182947"/>
                <a:gridCol w="1071544"/>
                <a:gridCol w="130676"/>
                <a:gridCol w="1071544"/>
                <a:gridCol w="1071544"/>
              </a:tblGrid>
              <a:tr h="2500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LIBELLE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REAL 2013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2013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BP 2014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357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PARTICIPATIONS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60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77 229,41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76 249,00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78 702,00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Trésorier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483,66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Gardiennage église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348,00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360,00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Autres organismes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38 048,58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35 000,00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38 000,00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SIGIL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Centre de gestion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694,12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Collège Roger Thabault (</a:t>
                      </a:r>
                      <a:r>
                        <a:rPr lang="fr-FR" sz="105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Cantine </a:t>
                      </a:r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primaires)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36 954,46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CDC (Attribution de compensation)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2 471,00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2 471,00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4 200,00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Service incendie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27 277,65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27 278,00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26 042,00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Syndicats et SIVOM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4 505,52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5 700,00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3 000,00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SMC Saint Maixent - Ordures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1 824,57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SIVOM des aides ménagères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2 680,95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Centre Communal d'Action Sociale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1 500,00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Associations</a:t>
                      </a:r>
                    </a:p>
                  </a:txBody>
                  <a:tcPr marL="20771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4 095,00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4F6228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4 800,00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5 000,00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Familles rurales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Boules en bois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Club Musical Maziérois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FC Sud-Gâtine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425,00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Réveil Musical Gâtinais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425,00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Tennis de table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425,00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Tennis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425,00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AS Golf - Trophée commune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425,00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MFR Secondigny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Café Gâtine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Radio Gâtine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Archers de Gâtine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175,00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ACCA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150,00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Hand </a:t>
                      </a:r>
                      <a:r>
                        <a:rPr lang="fr-FR" sz="1050" b="0" i="0" u="none" strike="noStrike" dirty="0" smtClean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bal</a:t>
                      </a:r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275,00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146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Pédale Saint Florentaise</a:t>
                      </a:r>
                    </a:p>
                  </a:txBody>
                  <a:tcPr marL="415419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50" b="0" i="0" u="none" strike="noStrike" dirty="0">
                        <a:solidFill>
                          <a:srgbClr val="974706"/>
                        </a:solidFill>
                        <a:effectLst/>
                        <a:latin typeface="Calibri"/>
                      </a:endParaRP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50" b="0" i="0" u="none" strike="noStrike" dirty="0">
                          <a:solidFill>
                            <a:srgbClr val="974706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770" marR="5770" marT="57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4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07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ique">
  <a:themeElements>
    <a:clrScheme name="thermique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iqu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iq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Thermique</Template>
  <TotalTime>1345</TotalTime>
  <Words>2804</Words>
  <Application>Microsoft Office PowerPoint</Application>
  <PresentationFormat>Affichage à l'écran (4:3)</PresentationFormat>
  <Paragraphs>1512</Paragraphs>
  <Slides>45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6" baseType="lpstr">
      <vt:lpstr>thermique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CHARGE DE PERSONNEL 2012 Communes de 500 à 1999 habitants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TAUX 2012 TAXE HABITATION Communes de 500 à 1999 habitants</vt:lpstr>
      <vt:lpstr>TAUX 2012 TAXE FONCIER BATI Communes de 500 à 1999 habitants</vt:lpstr>
      <vt:lpstr>TAUX 2012 TAXE FONCIER NON BATI Communes de 500 à 1999 habitants</vt:lpstr>
      <vt:lpstr>MONTANT DES IMPOTS 2012 Communes de 500 à 1999 habitants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ENCOURS DE LA DETTE 2012 Communes de 500 à 1999 habitants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jmmorisset</dc:creator>
  <cp:lastModifiedBy>jmmorisset</cp:lastModifiedBy>
  <cp:revision>112</cp:revision>
  <cp:lastPrinted>2014-06-08T22:25:43Z</cp:lastPrinted>
  <dcterms:created xsi:type="dcterms:W3CDTF">2013-01-13T20:21:32Z</dcterms:created>
  <dcterms:modified xsi:type="dcterms:W3CDTF">2014-06-08T22:25:48Z</dcterms:modified>
</cp:coreProperties>
</file>